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Lst>
  <p:notesMasterIdLst>
    <p:notesMasterId r:id="rId72"/>
  </p:notesMasterIdLst>
  <p:sldIdLst>
    <p:sldId id="301" r:id="rId5"/>
    <p:sldId id="256" r:id="rId6"/>
    <p:sldId id="257" r:id="rId7"/>
    <p:sldId id="258" r:id="rId8"/>
    <p:sldId id="259" r:id="rId9"/>
    <p:sldId id="260" r:id="rId10"/>
    <p:sldId id="261" r:id="rId11"/>
    <p:sldId id="302" r:id="rId12"/>
    <p:sldId id="303" r:id="rId13"/>
    <p:sldId id="263" r:id="rId14"/>
    <p:sldId id="264" r:id="rId15"/>
    <p:sldId id="265" r:id="rId16"/>
    <p:sldId id="266" r:id="rId17"/>
    <p:sldId id="268" r:id="rId18"/>
    <p:sldId id="269" r:id="rId19"/>
    <p:sldId id="267" r:id="rId20"/>
    <p:sldId id="270" r:id="rId21"/>
    <p:sldId id="304" r:id="rId22"/>
    <p:sldId id="305" r:id="rId23"/>
    <p:sldId id="318" r:id="rId24"/>
    <p:sldId id="328" r:id="rId25"/>
    <p:sldId id="329" r:id="rId26"/>
    <p:sldId id="330" r:id="rId27"/>
    <p:sldId id="331" r:id="rId28"/>
    <p:sldId id="324" r:id="rId29"/>
    <p:sldId id="325" r:id="rId30"/>
    <p:sldId id="327" r:id="rId31"/>
    <p:sldId id="306" r:id="rId32"/>
    <p:sldId id="307" r:id="rId33"/>
    <p:sldId id="309" r:id="rId34"/>
    <p:sldId id="310" r:id="rId35"/>
    <p:sldId id="311" r:id="rId36"/>
    <p:sldId id="312" r:id="rId37"/>
    <p:sldId id="313" r:id="rId38"/>
    <p:sldId id="314" r:id="rId39"/>
    <p:sldId id="315" r:id="rId40"/>
    <p:sldId id="316" r:id="rId41"/>
    <p:sldId id="317" r:id="rId42"/>
    <p:sldId id="271" r:id="rId43"/>
    <p:sldId id="272" r:id="rId44"/>
    <p:sldId id="273" r:id="rId45"/>
    <p:sldId id="274" r:id="rId46"/>
    <p:sldId id="275" r:id="rId47"/>
    <p:sldId id="276"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8" autoAdjust="0"/>
    <p:restoredTop sz="94660"/>
  </p:normalViewPr>
  <p:slideViewPr>
    <p:cSldViewPr snapToGrid="0" showGuides="1">
      <p:cViewPr>
        <p:scale>
          <a:sx n="88" d="100"/>
          <a:sy n="88" d="100"/>
        </p:scale>
        <p:origin x="44" y="2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Memory usage when caching</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4-1B71-46C0-A352-174125186B48}"/>
              </c:ext>
            </c:extLst>
          </c:dPt>
          <c:cat>
            <c:strRef>
              <c:f>Sheet1!$A$2:$A$3</c:f>
              <c:strCache>
                <c:ptCount val="2"/>
                <c:pt idx="0">
                  <c:v>Datasets</c:v>
                </c:pt>
                <c:pt idx="1">
                  <c:v>RDDs</c:v>
                </c:pt>
              </c:strCache>
            </c:strRef>
          </c:cat>
          <c:val>
            <c:numRef>
              <c:f>Sheet1!$B$2:$B$3</c:f>
              <c:numCache>
                <c:formatCode>General</c:formatCode>
                <c:ptCount val="2"/>
                <c:pt idx="0">
                  <c:v>14</c:v>
                </c:pt>
                <c:pt idx="1">
                  <c:v>58</c:v>
                </c:pt>
              </c:numCache>
            </c:numRef>
          </c:val>
          <c:extLs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660622399"/>
        <c:axId val="308768879"/>
      </c:barChart>
      <c:catAx>
        <c:axId val="66062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768879"/>
        <c:crosses val="autoZero"/>
        <c:auto val="1"/>
        <c:lblAlgn val="ctr"/>
        <c:lblOffset val="100"/>
        <c:noMultiLvlLbl val="0"/>
      </c:catAx>
      <c:valAx>
        <c:axId val="308768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0622399"/>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Serialization / deserialization performance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4-1B71-46C0-A352-174125186B4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0-5F7C-4CAD-AD1F-8470F9526332}"/>
              </c:ext>
            </c:extLst>
          </c:dPt>
          <c:cat>
            <c:strRef>
              <c:f>Sheet1!$A$2:$A$4</c:f>
              <c:strCache>
                <c:ptCount val="3"/>
                <c:pt idx="0">
                  <c:v>Java</c:v>
                </c:pt>
                <c:pt idx="1">
                  <c:v>Kryo</c:v>
                </c:pt>
                <c:pt idx="2">
                  <c:v>Tungsten</c:v>
                </c:pt>
              </c:strCache>
            </c:strRef>
          </c:cat>
          <c:val>
            <c:numRef>
              <c:f>Sheet1!$B$2:$B$4</c:f>
              <c:numCache>
                <c:formatCode>General</c:formatCode>
                <c:ptCount val="3"/>
                <c:pt idx="0">
                  <c:v>0.8</c:v>
                </c:pt>
                <c:pt idx="1">
                  <c:v>1.8</c:v>
                </c:pt>
                <c:pt idx="2">
                  <c:v>23</c:v>
                </c:pt>
              </c:numCache>
            </c:numRef>
          </c:val>
          <c:extLs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660622399"/>
        <c:axId val="308768879"/>
      </c:barChart>
      <c:catAx>
        <c:axId val="660622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8768879"/>
        <c:crosses val="autoZero"/>
        <c:auto val="1"/>
        <c:lblAlgn val="ctr"/>
        <c:lblOffset val="100"/>
        <c:noMultiLvlLbl val="0"/>
      </c:catAx>
      <c:valAx>
        <c:axId val="308768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0622399"/>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AFB9F-9D92-4F91-8E0F-D486EB17C334}" type="datetimeFigureOut">
              <a:rPr lang="en-US" smtClean="0"/>
              <a:t>1/23/2017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6EBB7-9751-4016-B7DF-7A3D4A0CC7D1}" type="slidenum">
              <a:rPr lang="en-US" smtClean="0"/>
              <a:t>‹#›</a:t>
            </a:fld>
            <a:endParaRPr lang="en-US"/>
          </a:p>
        </p:txBody>
      </p:sp>
    </p:spTree>
    <p:extLst>
      <p:ext uri="{BB962C8B-B14F-4D97-AF65-F5344CB8AC3E}">
        <p14:creationId xmlns:p14="http://schemas.microsoft.com/office/powerpoint/2010/main" val="93396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atabricks.com/blog/2014/06/02/exciting-performance-improvements-on-the-horizon-for-spark-sql.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atabricks.com/blog/2014/06/02/exciting-performance-improvements-on-the-horizon-for-spark-sql.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atabricks.com/blog/2014/06/02/exciting-performance-improvements-on-the-horizon-for-spark-sql.html"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atabricks.com/blog/2014/06/02/exciting-performance-improvements-on-the-horizon-for-spark-sql.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atabricks.com/blog/2014/06/02/exciting-performance-improvements-on-the-horizon-for-spark-sql.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1/23/2017 11:10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7771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a:t>
            </a:r>
            <a:r>
              <a:rPr lang="en-US" b="0" u="none" baseline="0" dirty="0"/>
              <a:t>the different ways a </a:t>
            </a:r>
            <a:r>
              <a:rPr lang="en-US" b="0" u="none" baseline="0" dirty="0" err="1"/>
              <a:t>DataFrame</a:t>
            </a:r>
            <a:r>
              <a:rPr lang="en-US" b="0" u="none" baseline="0" dirty="0"/>
              <a:t> can be created through a data source.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operating on a variety of data sources through the </a:t>
            </a:r>
            <a:r>
              <a:rPr lang="en-US" dirty="0" err="1">
                <a:effectLst/>
              </a:rPr>
              <a:t>DataFrame</a:t>
            </a:r>
            <a:r>
              <a:rPr lang="en-US" dirty="0">
                <a:effectLst/>
              </a:rPr>
              <a:t> interface. A </a:t>
            </a:r>
            <a:r>
              <a:rPr lang="en-US" dirty="0" err="1">
                <a:effectLst/>
              </a:rPr>
              <a:t>DataFrame</a:t>
            </a:r>
            <a:r>
              <a:rPr lang="en-US" dirty="0">
                <a:effectLst/>
              </a:rPr>
              <a:t> can be operated on as a normal RDD and or registered as a temporary table. Registering a </a:t>
            </a:r>
            <a:r>
              <a:rPr lang="en-US" dirty="0" err="1">
                <a:effectLst/>
              </a:rPr>
              <a:t>DataFrame</a:t>
            </a:r>
            <a:r>
              <a:rPr lang="en-US" dirty="0">
                <a:effectLst/>
              </a:rPr>
              <a:t> as a table allows you to run SQL queries over its data. This section describes the general methods for loading and saving data using the Spark data sources and then goes into specific options that are available for the built-in data sources.</a:t>
            </a:r>
          </a:p>
          <a:p>
            <a:endParaRPr lang="en-US" dirty="0">
              <a:effectLst/>
            </a:endParaRPr>
          </a:p>
          <a:p>
            <a:r>
              <a:rPr lang="en-US" dirty="0">
                <a:effectLst/>
              </a:rPr>
              <a:t>JSON file</a:t>
            </a:r>
          </a:p>
          <a:p>
            <a:pPr marL="171450" indent="-171450">
              <a:buFont typeface="Arial" panose="020B0604020202020204" pitchFamily="34" charset="0"/>
              <a:buChar char="•"/>
            </a:pPr>
            <a:r>
              <a:rPr lang="en-US" dirty="0">
                <a:effectLst/>
              </a:rPr>
              <a:t>You can also manually specify the data source that will be used along with any extra options that you would like to pass to the data source. Data sources are specified by their fully qualified name (for</a:t>
            </a:r>
            <a:r>
              <a:rPr lang="en-US" baseline="0" dirty="0">
                <a:effectLst/>
              </a:rPr>
              <a:t> example</a:t>
            </a:r>
            <a:r>
              <a:rPr lang="en-US" dirty="0">
                <a:effectLst/>
              </a:rPr>
              <a:t>, </a:t>
            </a:r>
            <a:r>
              <a:rPr lang="en-US" dirty="0" err="1">
                <a:effectLst/>
              </a:rPr>
              <a:t>org.apache.spark.sql.parquet</a:t>
            </a:r>
            <a:r>
              <a:rPr lang="en-US" dirty="0">
                <a:effectLst/>
              </a:rPr>
              <a:t>), but for built-in sources you can also use the shortened name (JSON, Parquet, JDBC). </a:t>
            </a:r>
            <a:r>
              <a:rPr lang="en-US" dirty="0" err="1">
                <a:effectLst/>
              </a:rPr>
              <a:t>DataFrames</a:t>
            </a:r>
            <a:r>
              <a:rPr lang="en-US" dirty="0">
                <a:effectLst/>
              </a:rPr>
              <a:t> of any type can be converted into other types using this syntax.</a:t>
            </a:r>
          </a:p>
          <a:p>
            <a:pPr marL="171450" indent="-171450">
              <a:buFont typeface="Arial" panose="020B0604020202020204" pitchFamily="34" charset="0"/>
              <a:buChar char="•"/>
            </a:pPr>
            <a:r>
              <a:rPr lang="en-US" dirty="0">
                <a:effectLst/>
              </a:rPr>
              <a:t>Spark SQL can automatically infer the schema of a JSON dataset and load it as a </a:t>
            </a:r>
            <a:r>
              <a:rPr lang="en-US" dirty="0" err="1">
                <a:effectLst/>
              </a:rPr>
              <a:t>DataFrame</a:t>
            </a:r>
            <a:r>
              <a:rPr lang="en-US" dirty="0">
                <a:effectLst/>
              </a:rPr>
              <a:t>. This conversion can be done using one of two methods in a </a:t>
            </a:r>
            <a:r>
              <a:rPr lang="en-US" dirty="0" err="1">
                <a:effectLst/>
              </a:rPr>
              <a:t>SQLContext</a:t>
            </a:r>
            <a:r>
              <a:rPr lang="en-US" dirty="0">
                <a:effectLst/>
              </a:rPr>
              <a:t>:</a:t>
            </a:r>
          </a:p>
          <a:p>
            <a:pPr marL="506114" lvl="2" indent="-171450">
              <a:buFont typeface="Arial" panose="020B0604020202020204" pitchFamily="34" charset="0"/>
              <a:buChar char="•"/>
            </a:pPr>
            <a:r>
              <a:rPr lang="en-US" dirty="0" err="1">
                <a:effectLst/>
              </a:rPr>
              <a:t>jsonFile</a:t>
            </a:r>
            <a:r>
              <a:rPr lang="en-US" dirty="0">
                <a:effectLst/>
              </a:rPr>
              <a:t> – Loads data from a directory of JSON files, where each line of the files is a JSON object.</a:t>
            </a:r>
          </a:p>
          <a:p>
            <a:pPr marL="506114" lvl="2" indent="-171450">
              <a:buFont typeface="Arial" panose="020B0604020202020204" pitchFamily="34" charset="0"/>
              <a:buChar char="•"/>
            </a:pPr>
            <a:r>
              <a:rPr lang="en-US" dirty="0" err="1">
                <a:effectLst/>
              </a:rPr>
              <a:t>jsonRDD</a:t>
            </a:r>
            <a:r>
              <a:rPr lang="en-US" dirty="0">
                <a:effectLst/>
              </a:rPr>
              <a:t> – Loads data from an existing RDD, where each element of the RDD is a string containing a JSON object.</a:t>
            </a:r>
          </a:p>
          <a:p>
            <a:pPr marL="171450" indent="-171450">
              <a:buFont typeface="Arial" panose="020B0604020202020204" pitchFamily="34" charset="0"/>
              <a:buChar char="•"/>
            </a:pPr>
            <a:r>
              <a:rPr lang="en-US" dirty="0">
                <a:effectLst/>
              </a:rPr>
              <a:t>Note that the file that is offered as </a:t>
            </a:r>
            <a:r>
              <a:rPr lang="en-US" i="1" dirty="0" err="1">
                <a:effectLst/>
              </a:rPr>
              <a:t>jsonFile</a:t>
            </a:r>
            <a:r>
              <a:rPr lang="en-US" dirty="0">
                <a:effectLst/>
              </a:rPr>
              <a:t> is not a typical JSON file. Each line must contain a separate, self-contained valid JSON object. As a consequence, a regular multi-line JSON file will most often fail.</a:t>
            </a:r>
          </a:p>
          <a:p>
            <a:endParaRPr lang="en-US" dirty="0">
              <a:effectLst/>
            </a:endParaRPr>
          </a:p>
          <a:p>
            <a:r>
              <a:rPr lang="en-US" dirty="0">
                <a:effectLst/>
              </a:rPr>
              <a:t>Hive table</a:t>
            </a:r>
          </a:p>
          <a:p>
            <a:pPr marL="171450" indent="-171450">
              <a:buFont typeface="Arial" panose="020B0604020202020204" pitchFamily="34" charset="0"/>
              <a:buChar char="•"/>
            </a:pPr>
            <a:r>
              <a:rPr lang="en-US" dirty="0">
                <a:effectLst/>
              </a:rPr>
              <a:t>Spark SQL also supports reading and writing data stored in Apache Hive.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endParaRPr lang="en-US" dirty="0">
              <a:effectLst/>
            </a:endParaRPr>
          </a:p>
          <a:p>
            <a:r>
              <a:rPr lang="en-US" dirty="0">
                <a:effectLst/>
              </a:rPr>
              <a:t>Parquet file</a:t>
            </a:r>
          </a:p>
          <a:p>
            <a:pPr marL="171450" indent="-171450">
              <a:buFont typeface="Arial" panose="020B0604020202020204" pitchFamily="34" charset="0"/>
              <a:buChar char="•"/>
            </a:pPr>
            <a:r>
              <a:rPr lang="en-US" dirty="0">
                <a:effectLst/>
              </a:rPr>
              <a:t>In the simplest form, the default data source (parquet unless otherwise configured by </a:t>
            </a:r>
            <a:r>
              <a:rPr lang="en-US" dirty="0" err="1">
                <a:effectLst/>
              </a:rPr>
              <a:t>spark.sql.sources.default</a:t>
            </a:r>
            <a:r>
              <a:rPr lang="en-US" dirty="0">
                <a:effectLst/>
              </a:rPr>
              <a:t>) will be used for all operations.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r>
              <a:rPr lang="en-US" dirty="0">
                <a:effectLst/>
              </a:rPr>
              <a:t>Java Database Connectivity (JDBC)</a:t>
            </a:r>
            <a:r>
              <a:rPr lang="en-US" baseline="0" dirty="0">
                <a:effectLst/>
              </a:rPr>
              <a:t> source</a:t>
            </a:r>
          </a:p>
          <a:p>
            <a:pPr marL="171450" indent="-171450">
              <a:buFont typeface="Arial" panose="020B0604020202020204" pitchFamily="34" charset="0"/>
              <a:buChar char="•"/>
            </a:pPr>
            <a:r>
              <a:rPr lang="en-US" dirty="0">
                <a:effectLst/>
              </a:rPr>
              <a:t>Spark SQL also includes a data source that can read data from other databases using JDBC. This functionality should be preferred over using </a:t>
            </a:r>
            <a:r>
              <a:rPr lang="en-US" dirty="0" err="1">
                <a:effectLst/>
              </a:rPr>
              <a:t>JdbcRDD</a:t>
            </a:r>
            <a:r>
              <a:rPr lang="en-US" dirty="0">
                <a:effectLst/>
              </a:rPr>
              <a:t>. This is because the results are returned as a </a:t>
            </a:r>
            <a:r>
              <a:rPr lang="en-US" dirty="0" err="1">
                <a:effectLst/>
              </a:rPr>
              <a:t>DataFrame</a:t>
            </a:r>
            <a:r>
              <a:rPr lang="en-US" dirty="0">
                <a:effectLst/>
              </a:rPr>
              <a:t> and can be easily processed in Spark SQL or joined with other data sources. The JDBC data source is also easier to use from Java or Python as it does not require the user to provide a </a:t>
            </a:r>
            <a:r>
              <a:rPr lang="en-US" dirty="0" err="1">
                <a:effectLst/>
              </a:rPr>
              <a:t>ClassTag</a:t>
            </a:r>
            <a:r>
              <a:rPr lang="en-US" dirty="0">
                <a:effectLst/>
              </a:rPr>
              <a:t>. (Note that this is different than the Spark SQL JDBC server, which allows other applications to run queries using Spark SQL.)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6126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 </a:t>
            </a:r>
            <a:r>
              <a:rPr lang="en-US" b="0" u="none" baseline="0" dirty="0"/>
              <a:t>the different ways a </a:t>
            </a:r>
            <a:r>
              <a:rPr lang="en-US" b="0" u="none" baseline="0" dirty="0" err="1"/>
              <a:t>DataFrame</a:t>
            </a:r>
            <a:r>
              <a:rPr lang="en-US" b="0" u="none" baseline="0" dirty="0"/>
              <a:t> can be created through an RDD.</a:t>
            </a:r>
            <a:endParaRPr lang="en-US" b="1" u="sng" dirty="0"/>
          </a:p>
          <a:p>
            <a:endParaRPr lang="en-US" dirty="0"/>
          </a:p>
          <a:p>
            <a:r>
              <a:rPr lang="en-US" b="1" u="sng" dirty="0"/>
              <a:t>Talking</a:t>
            </a:r>
            <a:r>
              <a:rPr lang="en-US" b="1" u="sng" baseline="0" dirty="0"/>
              <a:t> points</a:t>
            </a:r>
            <a:r>
              <a:rPr lang="en-US" b="0" u="none" baseline="0" dirty="0"/>
              <a:t>:</a:t>
            </a:r>
          </a:p>
          <a:p>
            <a:r>
              <a:rPr lang="en-US" dirty="0"/>
              <a:t>Using reflection:</a:t>
            </a:r>
          </a:p>
          <a:p>
            <a:pPr marL="171450" indent="-171450">
              <a:buFont typeface="Arial" panose="020B0604020202020204" pitchFamily="34" charset="0"/>
              <a:buChar char="•"/>
            </a:pPr>
            <a:r>
              <a:rPr lang="en-US" dirty="0">
                <a:effectLst/>
              </a:rPr>
              <a:t>The Scala interface for Spark SQL supports automatically converting an RDD containing case classes to a </a:t>
            </a:r>
            <a:r>
              <a:rPr lang="en-US" dirty="0" err="1">
                <a:effectLst/>
              </a:rPr>
              <a:t>DataFrame</a:t>
            </a:r>
            <a:r>
              <a:rPr lang="en-US" dirty="0">
                <a:effectLst/>
              </a:rPr>
              <a:t>. The case class defines the schema of the table. The names of the arguments to the case class are read using reflection and become the names of the columns. Case classes can also be nested or contain complex types such as sequences or arrays. This RDD can be implicitly converted to a </a:t>
            </a:r>
            <a:r>
              <a:rPr lang="en-US" dirty="0" err="1">
                <a:effectLst/>
              </a:rPr>
              <a:t>DataFrame</a:t>
            </a:r>
            <a:r>
              <a:rPr lang="en-US" dirty="0">
                <a:effectLst/>
              </a:rPr>
              <a:t> and then registered as a table. Tables can be used in subsequent SQL statements.</a:t>
            </a:r>
          </a:p>
          <a:p>
            <a:endParaRPr lang="en-US" dirty="0">
              <a:effectLst/>
            </a:endParaRPr>
          </a:p>
          <a:p>
            <a:r>
              <a:rPr lang="en-US" dirty="0">
                <a:effectLst/>
              </a:rPr>
              <a:t>Specifying</a:t>
            </a:r>
            <a:r>
              <a:rPr lang="en-US" baseline="0" dirty="0">
                <a:effectLst/>
              </a:rPr>
              <a:t> the schema programmatically:</a:t>
            </a:r>
          </a:p>
          <a:p>
            <a:pPr marL="171450" indent="-171450">
              <a:buFont typeface="Arial" panose="020B0604020202020204" pitchFamily="34" charset="0"/>
              <a:buChar char="•"/>
            </a:pPr>
            <a:r>
              <a:rPr lang="en-US" dirty="0">
                <a:effectLst/>
              </a:rPr>
              <a:t>When case classes cannot be defined ahead of time (for example, the structure of records is encoded in a string, or a text dataset will be parsed and fields projected differently for distinct users), a </a:t>
            </a:r>
            <a:r>
              <a:rPr lang="en-US" dirty="0" err="1">
                <a:effectLst/>
              </a:rPr>
              <a:t>DataFrame</a:t>
            </a:r>
            <a:r>
              <a:rPr lang="en-US" dirty="0">
                <a:effectLst/>
              </a:rPr>
              <a:t> can be created programmatically with three steps:</a:t>
            </a:r>
          </a:p>
          <a:p>
            <a:pPr marL="445862" lvl="1" indent="-228600">
              <a:buFont typeface="+mj-lt"/>
              <a:buAutoNum type="arabicPeriod"/>
            </a:pPr>
            <a:r>
              <a:rPr lang="en-US" dirty="0">
                <a:effectLst/>
              </a:rPr>
              <a:t>Create an RDD of rows from the original RDD</a:t>
            </a:r>
          </a:p>
          <a:p>
            <a:pPr marL="445862" lvl="1" indent="-228600">
              <a:buFont typeface="+mj-lt"/>
              <a:buAutoNum type="arabicPeriod"/>
            </a:pPr>
            <a:r>
              <a:rPr lang="en-US" dirty="0">
                <a:effectLst/>
              </a:rPr>
              <a:t>Create the schema represented by a </a:t>
            </a:r>
            <a:r>
              <a:rPr lang="en-US" dirty="0" err="1">
                <a:effectLst/>
              </a:rPr>
              <a:t>StructType</a:t>
            </a:r>
            <a:r>
              <a:rPr lang="en-US" dirty="0">
                <a:effectLst/>
              </a:rPr>
              <a:t> matching the structure of rows in the RDD created in Step 1</a:t>
            </a:r>
          </a:p>
          <a:p>
            <a:pPr marL="445862" lvl="1" indent="-228600">
              <a:buFont typeface="+mj-lt"/>
              <a:buAutoNum type="arabicPeriod"/>
            </a:pPr>
            <a:r>
              <a:rPr lang="en-US" dirty="0">
                <a:effectLst/>
              </a:rPr>
              <a:t>Apply the schema to the RDD of rows via the </a:t>
            </a:r>
            <a:r>
              <a:rPr lang="en-US" dirty="0" err="1">
                <a:effectLst/>
              </a:rPr>
              <a:t>createDataFrame</a:t>
            </a:r>
            <a:r>
              <a:rPr lang="en-US" dirty="0">
                <a:effectLst/>
              </a:rPr>
              <a:t> method provided by </a:t>
            </a:r>
            <a:r>
              <a:rPr lang="en-US" dirty="0" err="1">
                <a:effectLst/>
              </a:rPr>
              <a:t>SQLContext</a:t>
            </a:r>
            <a:r>
              <a:rPr lang="en-US" dirty="0">
                <a:effectLst/>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1408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a:t>
            </a:r>
            <a:r>
              <a:rPr lang="en-US" b="0" u="none" baseline="0" dirty="0"/>
              <a:t> the various </a:t>
            </a:r>
            <a:r>
              <a:rPr lang="en-US" b="0" u="none" baseline="0" dirty="0" err="1"/>
              <a:t>DataFrame</a:t>
            </a:r>
            <a:r>
              <a:rPr lang="en-US" b="0" u="none" baseline="0" dirty="0"/>
              <a:t> operations in Scala, Java, and Python.</a:t>
            </a:r>
            <a:endParaRPr lang="en-US" b="1" u="sng" dirty="0"/>
          </a:p>
          <a:p>
            <a:endParaRPr lang="en-US" dirty="0"/>
          </a:p>
          <a:p>
            <a:r>
              <a:rPr lang="en-US" b="1" u="sng" dirty="0"/>
              <a:t>Talking</a:t>
            </a:r>
            <a:r>
              <a:rPr lang="en-US" b="1" u="sng" baseline="0" dirty="0"/>
              <a:t> points</a:t>
            </a:r>
            <a:r>
              <a:rPr lang="en-US" b="0" u="none" baseline="0" dirty="0"/>
              <a:t>:</a:t>
            </a:r>
          </a:p>
          <a:p>
            <a:r>
              <a:rPr lang="en-US" dirty="0"/>
              <a:t>Through</a:t>
            </a:r>
            <a:r>
              <a:rPr lang="en-US" baseline="0" dirty="0"/>
              <a:t> certain </a:t>
            </a:r>
            <a:r>
              <a:rPr lang="en-US" baseline="0" dirty="0" err="1"/>
              <a:t>DataFrame</a:t>
            </a:r>
            <a:r>
              <a:rPr lang="en-US" baseline="0" dirty="0"/>
              <a:t> operations, you can use </a:t>
            </a:r>
            <a:r>
              <a:rPr lang="en-US" baseline="0" dirty="0" err="1"/>
              <a:t>SQLContext</a:t>
            </a:r>
            <a:r>
              <a:rPr lang="en-US" baseline="0" dirty="0"/>
              <a:t> to understand the construction and demographics of your data.</a:t>
            </a:r>
          </a:p>
          <a:p>
            <a:r>
              <a:rPr lang="en-US" baseline="0" dirty="0" err="1"/>
              <a:t>df.show</a:t>
            </a:r>
            <a:r>
              <a:rPr lang="en-US" baseline="0" dirty="0"/>
              <a:t>() – This operation shows the contents of the data you have selected</a:t>
            </a:r>
          </a:p>
          <a:p>
            <a:r>
              <a:rPr lang="en-US" baseline="0" dirty="0" err="1"/>
              <a:t>df.printSchema</a:t>
            </a:r>
            <a:r>
              <a:rPr lang="en-US" baseline="0" dirty="0"/>
              <a:t>() – This operation prints your schema (table) in a tree format</a:t>
            </a:r>
          </a:p>
          <a:p>
            <a:r>
              <a:rPr lang="en-US" baseline="0" dirty="0" err="1"/>
              <a:t>df.select</a:t>
            </a:r>
            <a:r>
              <a:rPr lang="en-US" baseline="0" dirty="0"/>
              <a:t>(“name”).show() – This operation will select and display the name you have selected for the columns you’ve specified</a:t>
            </a:r>
          </a:p>
          <a:p>
            <a:r>
              <a:rPr lang="en-US" baseline="0" dirty="0" err="1"/>
              <a:t>df.select</a:t>
            </a:r>
            <a:r>
              <a:rPr lang="en-US" baseline="0" dirty="0"/>
              <a:t>(</a:t>
            </a:r>
            <a:r>
              <a:rPr lang="en-US" baseline="0" dirty="0" err="1"/>
              <a:t>dr</a:t>
            </a:r>
            <a:r>
              <a:rPr lang="en-US" baseline="0" dirty="0"/>
              <a:t>(“name”),</a:t>
            </a:r>
            <a:r>
              <a:rPr lang="en-US" baseline="0" dirty="0" err="1"/>
              <a:t>df</a:t>
            </a:r>
            <a:r>
              <a:rPr lang="en-US" baseline="0" dirty="0"/>
              <a:t>(“age”) + 1).show() – This operation example will select all your data as well as add one to each of the ages shown</a:t>
            </a:r>
          </a:p>
          <a:p>
            <a:r>
              <a:rPr lang="en-US" baseline="0" dirty="0" err="1"/>
              <a:t>df.filter</a:t>
            </a:r>
            <a:r>
              <a:rPr lang="en-US" baseline="0" dirty="0"/>
              <a:t>(</a:t>
            </a:r>
            <a:r>
              <a:rPr lang="en-US" baseline="0" dirty="0" err="1"/>
              <a:t>df</a:t>
            </a:r>
            <a:r>
              <a:rPr lang="en-US" baseline="0" dirty="0"/>
              <a:t>(“age”) &gt; a21.show() – This operation example will select all data that shows that the data is greater than 21</a:t>
            </a:r>
          </a:p>
          <a:p>
            <a:r>
              <a:rPr lang="en-US" baseline="0" dirty="0" err="1"/>
              <a:t>Df.groupBy</a:t>
            </a:r>
            <a:r>
              <a:rPr lang="en-US" baseline="0" dirty="0"/>
              <a:t>(“age”).count().show() – This operation example will count the data you’ve selected by age and show you only the results that meet the criteria you’ve presented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2177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frames</a:t>
            </a:r>
            <a:r>
              <a:rPr lang="en-US" b="0" u="none" baseline="0" dirty="0"/>
              <a:t> the </a:t>
            </a:r>
            <a:r>
              <a:rPr lang="en-US" b="0" u="none" baseline="0" dirty="0" err="1"/>
              <a:t>DataFrames</a:t>
            </a:r>
            <a:r>
              <a:rPr lang="en-US" b="0" u="none" baseline="0" dirty="0"/>
              <a:t> that can be registered as a table to be used in SQL queries.</a:t>
            </a:r>
            <a:endParaRPr lang="en-US" b="1" u="sng" dirty="0"/>
          </a:p>
          <a:p>
            <a:endParaRPr lang="en-US" dirty="0"/>
          </a:p>
          <a:p>
            <a:r>
              <a:rPr lang="en-US" b="1" u="sng" dirty="0"/>
              <a:t>Talking</a:t>
            </a:r>
            <a:r>
              <a:rPr lang="en-US" b="1" u="sng" baseline="0" dirty="0"/>
              <a:t> points</a:t>
            </a:r>
            <a:r>
              <a:rPr lang="en-US" b="0" u="none" baseline="0" dirty="0"/>
              <a:t>:</a:t>
            </a:r>
          </a:p>
          <a:p>
            <a:r>
              <a:rPr lang="en-US" dirty="0"/>
              <a:t>To analyze</a:t>
            </a:r>
            <a:r>
              <a:rPr lang="en-US" baseline="0" dirty="0"/>
              <a:t> or query your data in SQL, you can use the following method to create and register your </a:t>
            </a:r>
            <a:r>
              <a:rPr lang="en-US" baseline="0" dirty="0" err="1"/>
              <a:t>DataFrame</a:t>
            </a:r>
            <a:r>
              <a:rPr lang="en-US" baseline="0" dirty="0"/>
              <a:t> from a JSON file into </a:t>
            </a:r>
            <a:r>
              <a:rPr lang="en-US" baseline="0" dirty="0" err="1"/>
              <a:t>SQLContext</a:t>
            </a:r>
            <a:r>
              <a:rPr lang="en-US" baseline="0" dirty="0"/>
              <a:t> to perform executable SQL queries.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1061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0212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4867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 is non-deterministic,</a:t>
            </a:r>
            <a:r>
              <a:rPr lang="en-US" baseline="0" dirty="0"/>
              <a:t> could change between jobs. Just the first partition that materialized returns results.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18</a:t>
            </a:fld>
            <a:endParaRPr lang="en-US"/>
          </a:p>
        </p:txBody>
      </p:sp>
    </p:spTree>
    <p:extLst>
      <p:ext uri="{BB962C8B-B14F-4D97-AF65-F5344CB8AC3E}">
        <p14:creationId xmlns:p14="http://schemas.microsoft.com/office/powerpoint/2010/main" val="547679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a:t>
            </a:fld>
            <a:endParaRPr lang="en-US"/>
          </a:p>
        </p:txBody>
      </p:sp>
    </p:spTree>
    <p:extLst>
      <p:ext uri="{BB962C8B-B14F-4D97-AF65-F5344CB8AC3E}">
        <p14:creationId xmlns:p14="http://schemas.microsoft.com/office/powerpoint/2010/main" val="3215634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20</a:t>
            </a:fld>
            <a:endParaRPr lang="en-US"/>
          </a:p>
        </p:txBody>
      </p:sp>
    </p:spTree>
    <p:extLst>
      <p:ext uri="{BB962C8B-B14F-4D97-AF65-F5344CB8AC3E}">
        <p14:creationId xmlns:p14="http://schemas.microsoft.com/office/powerpoint/2010/main" val="3279798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a:t>
            </a:fld>
            <a:endParaRPr lang="en-US"/>
          </a:p>
        </p:txBody>
      </p:sp>
    </p:spTree>
    <p:extLst>
      <p:ext uri="{BB962C8B-B14F-4D97-AF65-F5344CB8AC3E}">
        <p14:creationId xmlns:p14="http://schemas.microsoft.com/office/powerpoint/2010/main" val="3733454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and Cloud 2013 Template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87230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a:t>
            </a:fld>
            <a:endParaRPr lang="en-US"/>
          </a:p>
        </p:txBody>
      </p:sp>
    </p:spTree>
    <p:extLst>
      <p:ext uri="{BB962C8B-B14F-4D97-AF65-F5344CB8AC3E}">
        <p14:creationId xmlns:p14="http://schemas.microsoft.com/office/powerpoint/2010/main" val="133940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a:t>
            </a:fld>
            <a:endParaRPr lang="en-US"/>
          </a:p>
        </p:txBody>
      </p:sp>
    </p:spTree>
    <p:extLst>
      <p:ext uri="{BB962C8B-B14F-4D97-AF65-F5344CB8AC3E}">
        <p14:creationId xmlns:p14="http://schemas.microsoft.com/office/powerpoint/2010/main" val="2577849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a:t>
            </a:fld>
            <a:endParaRPr lang="en-US"/>
          </a:p>
        </p:txBody>
      </p:sp>
    </p:spTree>
    <p:extLst>
      <p:ext uri="{BB962C8B-B14F-4D97-AF65-F5344CB8AC3E}">
        <p14:creationId xmlns:p14="http://schemas.microsoft.com/office/powerpoint/2010/main" val="905841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25</a:t>
            </a:fld>
            <a:endParaRPr lang="en-US"/>
          </a:p>
        </p:txBody>
      </p:sp>
    </p:spTree>
    <p:extLst>
      <p:ext uri="{BB962C8B-B14F-4D97-AF65-F5344CB8AC3E}">
        <p14:creationId xmlns:p14="http://schemas.microsoft.com/office/powerpoint/2010/main" val="3512272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26</a:t>
            </a:fld>
            <a:endParaRPr lang="en-US"/>
          </a:p>
        </p:txBody>
      </p:sp>
    </p:spTree>
    <p:extLst>
      <p:ext uri="{BB962C8B-B14F-4D97-AF65-F5344CB8AC3E}">
        <p14:creationId xmlns:p14="http://schemas.microsoft.com/office/powerpoint/2010/main" val="2337850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Can you also please repeat what are the ~3 fundamental transformations that you use when processing the DAG of DFs?“</a:t>
            </a:r>
          </a:p>
          <a:p>
            <a:endParaRPr lang="en-US" sz="1200" b="0" i="0" kern="1200" dirty="0">
              <a:solidFill>
                <a:schemeClr val="tx1"/>
              </a:solidFill>
              <a:effectLst/>
              <a:latin typeface="+mn-lt"/>
              <a:ea typeface="ＭＳ Ｐゴシック" charset="0"/>
            </a:endParaRPr>
          </a:p>
          <a:p>
            <a:r>
              <a:rPr lang="en-US" sz="1200" b="0" i="0" kern="1200" dirty="0">
                <a:solidFill>
                  <a:schemeClr val="tx1"/>
                </a:solidFill>
                <a:effectLst/>
                <a:latin typeface="+mn-lt"/>
                <a:ea typeface="ＭＳ Ｐゴシック" charset="0"/>
                <a:cs typeface="ＭＳ Ｐゴシック" charset="0"/>
              </a:rPr>
              <a:t>Note that Spark </a:t>
            </a:r>
            <a:r>
              <a:rPr lang="en-US" sz="1200" b="0" i="0" kern="1200" dirty="0" err="1">
                <a:solidFill>
                  <a:schemeClr val="tx1"/>
                </a:solidFill>
                <a:effectLst/>
                <a:latin typeface="+mn-lt"/>
                <a:ea typeface="ＭＳ Ｐゴシック" charset="0"/>
                <a:cs typeface="ＭＳ Ｐゴシック" charset="0"/>
              </a:rPr>
              <a:t>conf</a:t>
            </a:r>
            <a:r>
              <a:rPr lang="en-US" sz="1200" b="0" i="0" kern="1200" dirty="0">
                <a:solidFill>
                  <a:schemeClr val="tx1"/>
                </a:solidFill>
                <a:effectLst/>
                <a:latin typeface="+mn-lt"/>
                <a:ea typeface="ＭＳ Ｐゴシック" charset="0"/>
                <a:cs typeface="ＭＳ Ｐゴシック" charset="0"/>
              </a:rPr>
              <a:t> can't be altered, but </a:t>
            </a:r>
            <a:r>
              <a:rPr lang="en-US" sz="1200" b="0" i="0" kern="1200" dirty="0" err="1">
                <a:solidFill>
                  <a:schemeClr val="tx1"/>
                </a:solidFill>
                <a:effectLst/>
                <a:latin typeface="+mn-lt"/>
                <a:ea typeface="ＭＳ Ｐゴシック" charset="0"/>
                <a:cs typeface="ＭＳ Ｐゴシック" charset="0"/>
              </a:rPr>
              <a:t>sql</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config</a:t>
            </a:r>
            <a:r>
              <a:rPr lang="en-US" sz="1200" b="0" i="0" kern="1200" dirty="0">
                <a:solidFill>
                  <a:schemeClr val="tx1"/>
                </a:solidFill>
                <a:effectLst/>
                <a:latin typeface="+mn-lt"/>
                <a:ea typeface="ＭＳ Ｐゴシック" charset="0"/>
                <a:cs typeface="ＭＳ Ｐゴシック" charset="0"/>
              </a:rPr>
              <a:t> can.</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27</a:t>
            </a:fld>
            <a:endParaRPr lang="en-US"/>
          </a:p>
        </p:txBody>
      </p:sp>
    </p:spTree>
    <p:extLst>
      <p:ext uri="{BB962C8B-B14F-4D97-AF65-F5344CB8AC3E}">
        <p14:creationId xmlns:p14="http://schemas.microsoft.com/office/powerpoint/2010/main" val="3475955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28</a:t>
            </a:fld>
            <a:endParaRPr lang="en-US"/>
          </a:p>
        </p:txBody>
      </p:sp>
    </p:spTree>
    <p:extLst>
      <p:ext uri="{BB962C8B-B14F-4D97-AF65-F5344CB8AC3E}">
        <p14:creationId xmlns:p14="http://schemas.microsoft.com/office/powerpoint/2010/main" val="884981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29</a:t>
            </a:fld>
            <a:endParaRPr lang="en-US"/>
          </a:p>
        </p:txBody>
      </p:sp>
    </p:spTree>
    <p:extLst>
      <p:ext uri="{BB962C8B-B14F-4D97-AF65-F5344CB8AC3E}">
        <p14:creationId xmlns:p14="http://schemas.microsoft.com/office/powerpoint/2010/main" val="3220399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30</a:t>
            </a:fld>
            <a:endParaRPr lang="en-US"/>
          </a:p>
        </p:txBody>
      </p:sp>
    </p:spTree>
    <p:extLst>
      <p:ext uri="{BB962C8B-B14F-4D97-AF65-F5344CB8AC3E}">
        <p14:creationId xmlns:p14="http://schemas.microsoft.com/office/powerpoint/2010/main" val="1495080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people to the Spark Programming Guide (</a:t>
            </a:r>
            <a:r>
              <a:rPr lang="en-US" dirty="0" err="1"/>
              <a:t>spark.apache.org</a:t>
            </a:r>
            <a:r>
              <a:rPr lang="en-US" dirty="0"/>
              <a:t>)</a:t>
            </a:r>
            <a:r>
              <a:rPr lang="en-US" baseline="0" dirty="0"/>
              <a:t> for all the gory details.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31</a:t>
            </a:fld>
            <a:endParaRPr lang="en-US"/>
          </a:p>
        </p:txBody>
      </p:sp>
    </p:spTree>
    <p:extLst>
      <p:ext uri="{BB962C8B-B14F-4D97-AF65-F5344CB8AC3E}">
        <p14:creationId xmlns:p14="http://schemas.microsoft.com/office/powerpoint/2010/main" val="1336204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16752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32</a:t>
            </a:fld>
            <a:endParaRPr lang="en-US"/>
          </a:p>
        </p:txBody>
      </p:sp>
    </p:spTree>
    <p:extLst>
      <p:ext uri="{BB962C8B-B14F-4D97-AF65-F5344CB8AC3E}">
        <p14:creationId xmlns:p14="http://schemas.microsoft.com/office/powerpoint/2010/main" val="2059191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33</a:t>
            </a:fld>
            <a:endParaRPr lang="en-US"/>
          </a:p>
        </p:txBody>
      </p:sp>
    </p:spTree>
    <p:extLst>
      <p:ext uri="{BB962C8B-B14F-4D97-AF65-F5344CB8AC3E}">
        <p14:creationId xmlns:p14="http://schemas.microsoft.com/office/powerpoint/2010/main" val="2832720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a:t>
            </a:r>
            <a:r>
              <a:rPr lang="en-US" baseline="0" dirty="0"/>
              <a:t> also works in Scala…</a:t>
            </a:r>
          </a:p>
          <a:p>
            <a:pPr marL="0" indent="0">
              <a:buNone/>
            </a:pPr>
            <a:endParaRPr lang="en-US" baseline="0" dirty="0"/>
          </a:p>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34</a:t>
            </a:fld>
            <a:endParaRPr lang="en-US"/>
          </a:p>
        </p:txBody>
      </p:sp>
    </p:spTree>
    <p:extLst>
      <p:ext uri="{BB962C8B-B14F-4D97-AF65-F5344CB8AC3E}">
        <p14:creationId xmlns:p14="http://schemas.microsoft.com/office/powerpoint/2010/main" val="3525323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35</a:t>
            </a:fld>
            <a:endParaRPr lang="en-US"/>
          </a:p>
        </p:txBody>
      </p:sp>
    </p:spTree>
    <p:extLst>
      <p:ext uri="{BB962C8B-B14F-4D97-AF65-F5344CB8AC3E}">
        <p14:creationId xmlns:p14="http://schemas.microsoft.com/office/powerpoint/2010/main" val="2449330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You’d want to be more robust</a:t>
            </a:r>
            <a:r>
              <a:rPr lang="en-US" baseline="0" dirty="0"/>
              <a:t> about parsing CSV in real life.</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36</a:t>
            </a:fld>
            <a:endParaRPr lang="en-US"/>
          </a:p>
        </p:txBody>
      </p:sp>
    </p:spTree>
    <p:extLst>
      <p:ext uri="{BB962C8B-B14F-4D97-AF65-F5344CB8AC3E}">
        <p14:creationId xmlns:p14="http://schemas.microsoft.com/office/powerpoint/2010/main" val="704370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37</a:t>
            </a:fld>
            <a:endParaRPr lang="en-US"/>
          </a:p>
        </p:txBody>
      </p:sp>
    </p:spTree>
    <p:extLst>
      <p:ext uri="{BB962C8B-B14F-4D97-AF65-F5344CB8AC3E}">
        <p14:creationId xmlns:p14="http://schemas.microsoft.com/office/powerpoint/2010/main" val="3390291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38</a:t>
            </a:fld>
            <a:endParaRPr lang="en-US"/>
          </a:p>
        </p:txBody>
      </p:sp>
    </p:spTree>
    <p:extLst>
      <p:ext uri="{BB962C8B-B14F-4D97-AF65-F5344CB8AC3E}">
        <p14:creationId xmlns:p14="http://schemas.microsoft.com/office/powerpoint/2010/main" val="2107658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8550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2707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r>
              <a:rPr lang="en-US" b="0" dirty="0"/>
              <a:t>https://channel9.msdn.com/Series/Azure-Data-Lake/Whats-up-with-Spark25-SparkSQL</a:t>
            </a:r>
          </a:p>
          <a:p>
            <a:endParaRPr lang="en-US" b="0" dirty="0"/>
          </a:p>
          <a:p>
            <a:r>
              <a:rPr lang="en-US" b="0" dirty="0"/>
              <a:t>Microsoft Azure – BI Tools: Save raw data as a Hive table</a:t>
            </a:r>
          </a:p>
          <a:p>
            <a:r>
              <a:rPr lang="en-US" b="0" dirty="0"/>
              <a:t>https://azure.microsoft.com/en-us/documentation/articles/hdinsight-apache-spark-use-bi-tools/</a:t>
            </a:r>
          </a:p>
          <a:p>
            <a:endParaRPr lang="en-US" b="0" dirty="0"/>
          </a:p>
          <a:p>
            <a:r>
              <a:rPr lang="en-US" b="0" dirty="0"/>
              <a:t>Microsoft Azure – BI Tools: Use Power BI to analyze data in the Hive table</a:t>
            </a:r>
          </a:p>
          <a:p>
            <a:r>
              <a:rPr lang="en-US" b="0" dirty="0"/>
              <a:t>https://azure.microsoft.com/en-us/documentation/articles/hdinsight-apache-spark-use-bi-tools/</a:t>
            </a:r>
          </a:p>
          <a:p>
            <a:endParaRPr lang="en-US" b="0" dirty="0"/>
          </a:p>
          <a:p>
            <a:r>
              <a:rPr lang="en-US" b="0" dirty="0"/>
              <a:t>Microsoft Azure - Machine learning: Predictive analysis on food inspection data using </a:t>
            </a:r>
            <a:r>
              <a:rPr lang="en-US" b="0" dirty="0" err="1"/>
              <a:t>MLlib</a:t>
            </a:r>
            <a:r>
              <a:rPr lang="en-US" b="0" dirty="0"/>
              <a:t> with Spark on HDInsight: Construct an input </a:t>
            </a:r>
            <a:r>
              <a:rPr lang="en-US" b="0" dirty="0" err="1"/>
              <a:t>dataframe</a:t>
            </a:r>
            <a:endParaRPr lang="en-US" b="0" dirty="0"/>
          </a:p>
          <a:p>
            <a:r>
              <a:rPr lang="en-US" b="0" dirty="0"/>
              <a:t>https://azure.microsoft.com/en-us/documentation/articles/hdinsight-apache-spark-machine-learning-mllib-ipython/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6640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p>
          <a:p>
            <a:pPr lvl="1">
              <a:spcBef>
                <a:spcPts val="612"/>
              </a:spcBef>
              <a:spcAft>
                <a:spcPts val="0"/>
              </a:spcAft>
            </a:pPr>
            <a:r>
              <a:rPr lang="en-US" sz="1836" dirty="0"/>
              <a:t>Functions as an extension to Spark for processing structured data</a:t>
            </a:r>
          </a:p>
          <a:p>
            <a:pPr lvl="2">
              <a:spcBef>
                <a:spcPts val="612"/>
              </a:spcBef>
              <a:spcAft>
                <a:spcPts val="0"/>
              </a:spcAft>
            </a:pP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Part of the core distribution since Spark 1.0 (April 2014)</a:t>
            </a:r>
          </a:p>
          <a:p>
            <a:pPr lvl="1">
              <a:spcBef>
                <a:spcPts val="612"/>
              </a:spcBef>
            </a:pPr>
            <a:r>
              <a:rPr lang="en-US" sz="1836" dirty="0"/>
              <a:t>It is a distributed SQL query engine </a:t>
            </a:r>
          </a:p>
          <a:p>
            <a:pPr lvl="1">
              <a:spcBef>
                <a:spcPts val="612"/>
              </a:spcBef>
            </a:pPr>
            <a:r>
              <a:rPr lang="en-US" sz="1836" dirty="0"/>
              <a:t>It is also a general purpose distributed data processing API</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3699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begins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 this section, we use the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notebook associated with an Apache Spark cluster in HDInsight to run jobs that process your raw sample data and save it as a Hive table. The sample data is a CSV file (hvac.csv) available on all clusters by default.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Once your data is saved as a Hive table, we will then connect to the Hive table using BI tools such as Microsoft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Power BI and Tableau.</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First</a:t>
            </a:r>
            <a:r>
              <a:rPr lang="en-US" sz="900" kern="1200" baseline="0" dirty="0">
                <a:solidFill>
                  <a:schemeClr val="tx1"/>
                </a:solidFill>
                <a:effectLst/>
                <a:latin typeface="Segoe UI Light" pitchFamily="34" charset="0"/>
                <a:ea typeface="+mn-ea"/>
                <a:cs typeface="+mn-cs"/>
              </a:rPr>
              <a:t>, we need to i</a:t>
            </a:r>
            <a:r>
              <a:rPr lang="en-US" sz="900" kern="1200" dirty="0">
                <a:solidFill>
                  <a:schemeClr val="tx1"/>
                </a:solidFill>
                <a:effectLst/>
                <a:latin typeface="Segoe UI Light" pitchFamily="34" charset="0"/>
                <a:ea typeface="+mn-ea"/>
                <a:cs typeface="+mn-cs"/>
              </a:rPr>
              <a:t>mport the required modules and create the </a:t>
            </a:r>
            <a:r>
              <a:rPr lang="en-US" sz="900" kern="1200" dirty="0" err="1">
                <a:solidFill>
                  <a:schemeClr val="tx1"/>
                </a:solidFill>
                <a:effectLst/>
                <a:latin typeface="Segoe UI Light" pitchFamily="34" charset="0"/>
                <a:ea typeface="+mn-ea"/>
                <a:cs typeface="+mn-cs"/>
              </a:rPr>
              <a:t>SparkContext</a:t>
            </a:r>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HiveContext</a:t>
            </a:r>
            <a:r>
              <a:rPr lang="en-US" sz="90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Every time you run a job in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your web browser window title will show a </a:t>
            </a:r>
            <a:r>
              <a:rPr lang="en-US" sz="900" b="1" kern="1200" dirty="0">
                <a:solidFill>
                  <a:schemeClr val="tx1"/>
                </a:solidFill>
                <a:effectLst/>
                <a:latin typeface="Segoe UI Light" pitchFamily="34" charset="0"/>
                <a:ea typeface="+mn-ea"/>
                <a:cs typeface="+mn-cs"/>
              </a:rPr>
              <a:t>(Busy)</a:t>
            </a:r>
            <a:r>
              <a:rPr lang="en-US" sz="900" kern="1200" dirty="0">
                <a:solidFill>
                  <a:schemeClr val="tx1"/>
                </a:solidFill>
                <a:effectLst/>
                <a:latin typeface="Segoe UI Light" pitchFamily="34" charset="0"/>
                <a:ea typeface="+mn-ea"/>
                <a:cs typeface="+mn-cs"/>
              </a:rPr>
              <a:t> status along with the notebook title. You will also see a solid circle next to the </a:t>
            </a:r>
            <a:r>
              <a:rPr lang="en-US" sz="900" b="1" kern="1200" dirty="0">
                <a:solidFill>
                  <a:schemeClr val="tx1"/>
                </a:solidFill>
                <a:effectLst/>
                <a:latin typeface="Segoe UI Light" pitchFamily="34" charset="0"/>
                <a:ea typeface="+mn-ea"/>
                <a:cs typeface="+mn-cs"/>
              </a:rPr>
              <a:t>Python 2</a:t>
            </a:r>
            <a:r>
              <a:rPr lang="en-US" sz="900" kern="1200" dirty="0">
                <a:solidFill>
                  <a:schemeClr val="tx1"/>
                </a:solidFill>
                <a:effectLst/>
                <a:latin typeface="Segoe UI Light" pitchFamily="34" charset="0"/>
                <a:ea typeface="+mn-ea"/>
                <a:cs typeface="+mn-cs"/>
              </a:rPr>
              <a:t> text in the top-right corner. After the job completes, this will change to a hollow circle.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2519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continues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Now</a:t>
            </a:r>
            <a:r>
              <a:rPr lang="en-US" baseline="0" dirty="0"/>
              <a:t> we will load some sample data </a:t>
            </a:r>
            <a:r>
              <a:rPr lang="en-US" sz="900" kern="1200" dirty="0">
                <a:solidFill>
                  <a:schemeClr val="tx1"/>
                </a:solidFill>
                <a:effectLst/>
                <a:latin typeface="Segoe UI Light" pitchFamily="34" charset="0"/>
                <a:ea typeface="+mn-ea"/>
                <a:cs typeface="+mn-cs"/>
              </a:rPr>
              <a:t>into a temporary table.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When you provision a Spark cluster in HDInsight, the sample data file, </a:t>
            </a:r>
            <a:r>
              <a:rPr lang="en-US" sz="900" b="1" kern="1200" dirty="0">
                <a:solidFill>
                  <a:schemeClr val="tx1"/>
                </a:solidFill>
                <a:effectLst/>
                <a:latin typeface="Segoe UI Light" pitchFamily="34" charset="0"/>
                <a:ea typeface="+mn-ea"/>
                <a:cs typeface="+mn-cs"/>
              </a:rPr>
              <a:t>hvac.csv</a:t>
            </a:r>
            <a:r>
              <a:rPr lang="en-US" sz="900" kern="1200" dirty="0">
                <a:solidFill>
                  <a:schemeClr val="tx1"/>
                </a:solidFill>
                <a:effectLst/>
                <a:latin typeface="Segoe UI Light" pitchFamily="34" charset="0"/>
                <a:ea typeface="+mn-ea"/>
                <a:cs typeface="+mn-cs"/>
              </a:rPr>
              <a:t>, is copied to the associated storage account under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HdiSamples</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SensorSampleData</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hvac</a:t>
            </a:r>
            <a:r>
              <a:rPr lang="en-US" sz="900" kern="1200" dirty="0">
                <a:solidFill>
                  <a:schemeClr val="tx1"/>
                </a:solidFill>
                <a:effectLst/>
                <a:latin typeface="Segoe UI Light" pitchFamily="34" charset="0"/>
                <a:ea typeface="+mn-ea"/>
                <a:cs typeface="+mn-cs"/>
              </a:rPr>
              <a:t>. We will use this CSV</a:t>
            </a:r>
            <a:r>
              <a:rPr lang="en-US" sz="900" kern="1200" baseline="0" dirty="0">
                <a:solidFill>
                  <a:schemeClr val="tx1"/>
                </a:solidFill>
                <a:effectLst/>
                <a:latin typeface="Segoe UI Light" pitchFamily="34" charset="0"/>
                <a:ea typeface="+mn-ea"/>
                <a:cs typeface="+mn-cs"/>
              </a:rPr>
              <a:t> and create a Hive Table.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kern="1200" baseline="0" dirty="0">
                <a:solidFill>
                  <a:schemeClr val="tx1"/>
                </a:solidFill>
                <a:effectLst/>
                <a:latin typeface="Segoe UI Light" pitchFamily="34" charset="0"/>
                <a:ea typeface="+mn-ea"/>
                <a:cs typeface="+mn-cs"/>
              </a:rPr>
              <a:t>If you look at the code, first we cr</a:t>
            </a:r>
            <a:r>
              <a:rPr lang="en-US" b="0" dirty="0">
                <a:effectLst/>
              </a:rPr>
              <a:t>eate an RDD from sample data. Then we create the</a:t>
            </a:r>
            <a:r>
              <a:rPr lang="en-US" b="0" baseline="0" dirty="0">
                <a:effectLst/>
              </a:rPr>
              <a:t> required schema and parse the data.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baseline="0" dirty="0">
                <a:effectLst/>
              </a:rPr>
              <a:t>Next, we </a:t>
            </a:r>
            <a:r>
              <a:rPr lang="en-US" sz="900" b="0" kern="1200" dirty="0">
                <a:solidFill>
                  <a:schemeClr val="tx1"/>
                </a:solidFill>
                <a:effectLst/>
                <a:latin typeface="Segoe UI Light" pitchFamily="34" charset="0"/>
                <a:ea typeface="+mn-ea"/>
                <a:cs typeface="+mn-cs"/>
              </a:rPr>
              <a:t>register the data into a Hive table called HVAC. To v</a:t>
            </a:r>
            <a:r>
              <a:rPr lang="en-US" sz="900" b="0" kern="1200" baseline="0" dirty="0">
                <a:solidFill>
                  <a:schemeClr val="tx1"/>
                </a:solidFill>
                <a:effectLst/>
                <a:latin typeface="Segoe UI Light" pitchFamily="34" charset="0"/>
                <a:ea typeface="+mn-ea"/>
                <a:cs typeface="+mn-cs"/>
              </a:rPr>
              <a:t>erify that the table was successfully created, we provided the SQL command of Show table. </a:t>
            </a:r>
            <a:r>
              <a:rPr lang="en-US" sz="900" b="0" kern="1200" dirty="0">
                <a:solidFill>
                  <a:schemeClr val="tx1"/>
                </a:solidFill>
                <a:effectLst/>
                <a:latin typeface="Segoe UI Light" pitchFamily="34" charset="0"/>
                <a:ea typeface="+mn-ea"/>
                <a:cs typeface="+mn-cs"/>
              </a:rPr>
              <a:t>Only the tables that have “false” under the </a:t>
            </a:r>
            <a:r>
              <a:rPr lang="en-US" sz="900" b="1" kern="1200" dirty="0" err="1">
                <a:solidFill>
                  <a:schemeClr val="tx1"/>
                </a:solidFill>
                <a:effectLst/>
                <a:latin typeface="Segoe UI Light" pitchFamily="34" charset="0"/>
                <a:ea typeface="+mn-ea"/>
                <a:cs typeface="+mn-cs"/>
              </a:rPr>
              <a:t>isTemporary</a:t>
            </a:r>
            <a:r>
              <a:rPr lang="en-US" sz="900" b="0" kern="1200" dirty="0">
                <a:solidFill>
                  <a:schemeClr val="tx1"/>
                </a:solidFill>
                <a:effectLst/>
                <a:latin typeface="Segoe UI Light" pitchFamily="34" charset="0"/>
                <a:ea typeface="+mn-ea"/>
                <a:cs typeface="+mn-cs"/>
              </a:rPr>
              <a:t> column are Hive tables that will be stored in the </a:t>
            </a:r>
            <a:r>
              <a:rPr lang="en-US" sz="900" b="0" kern="1200" dirty="0" err="1">
                <a:solidFill>
                  <a:schemeClr val="tx1"/>
                </a:solidFill>
                <a:effectLst/>
                <a:latin typeface="Segoe UI Light" pitchFamily="34" charset="0"/>
                <a:ea typeface="+mn-ea"/>
                <a:cs typeface="+mn-cs"/>
              </a:rPr>
              <a:t>metastore</a:t>
            </a:r>
            <a:r>
              <a:rPr lang="en-US" sz="900" b="0" kern="1200" dirty="0">
                <a:solidFill>
                  <a:schemeClr val="tx1"/>
                </a:solidFill>
                <a:effectLst/>
                <a:latin typeface="Segoe UI Light" pitchFamily="34" charset="0"/>
                <a:ea typeface="+mn-ea"/>
                <a:cs typeface="+mn-cs"/>
              </a:rPr>
              <a:t> and able</a:t>
            </a:r>
            <a:r>
              <a:rPr lang="en-US" sz="900" b="0" kern="1200" baseline="0" dirty="0">
                <a:solidFill>
                  <a:schemeClr val="tx1"/>
                </a:solidFill>
                <a:effectLst/>
                <a:latin typeface="Segoe UI Light" pitchFamily="34" charset="0"/>
                <a:ea typeface="+mn-ea"/>
                <a:cs typeface="+mn-cs"/>
              </a:rPr>
              <a:t> to be</a:t>
            </a:r>
            <a:r>
              <a:rPr lang="en-US" sz="900" b="0" kern="1200" dirty="0">
                <a:solidFill>
                  <a:schemeClr val="tx1"/>
                </a:solidFill>
                <a:effectLst/>
                <a:latin typeface="Segoe UI Light" pitchFamily="34" charset="0"/>
                <a:ea typeface="+mn-ea"/>
                <a:cs typeface="+mn-cs"/>
              </a:rPr>
              <a:t> accessed from the BI tools.</a:t>
            </a:r>
            <a:endParaRPr lang="en-US" sz="900" b="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dirty="0">
              <a:effectLs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4604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continues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Once you have saved the data as a Hive table, you can use Microsoft Power BI to connect to the data and visualize it to create reports, dashboards, and</a:t>
            </a:r>
            <a:r>
              <a:rPr lang="en-US" sz="900" b="0" i="0" kern="1200" baseline="0" dirty="0">
                <a:solidFill>
                  <a:schemeClr val="tx1"/>
                </a:solidFill>
                <a:effectLst/>
                <a:latin typeface="Segoe UI Light" pitchFamily="34" charset="0"/>
                <a:ea typeface="+mn-ea"/>
                <a:cs typeface="+mn-cs"/>
              </a:rPr>
              <a:t> so on</a:t>
            </a:r>
            <a:r>
              <a:rPr lang="en-US" sz="900" b="0" i="0" kern="1200" dirty="0">
                <a:solidFill>
                  <a:schemeClr val="tx1"/>
                </a:solidFill>
                <a:effectLst/>
                <a:latin typeface="Segoe UI Light" pitchFamily="34" charset="0"/>
                <a:ea typeface="+mn-ea"/>
                <a:cs typeface="+mn-cs"/>
              </a:rPr>
              <a:t>. Spark on Azure HDInsight with direct connect allows you to create dynamic reports based on data and metric you already have in your Spark cluster. With direct connect, queries are sent back to your Azure HDInsight Spark cluster as you explore the data in the report view. This experience is suggested for users who are familiar with the entities they connect to.</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8279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continues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After the connection is established, Microsoft Power BI starts importing data from the Spark cluster on HDInsight. Power BI imports the data and displays the new dashboard. A new data set is also added under the </a:t>
            </a:r>
            <a:r>
              <a:rPr lang="en-US" sz="900" b="1" kern="1200" dirty="0">
                <a:solidFill>
                  <a:schemeClr val="tx1"/>
                </a:solidFill>
                <a:effectLst/>
                <a:latin typeface="Segoe UI Light" pitchFamily="34" charset="0"/>
                <a:ea typeface="+mn-ea"/>
                <a:cs typeface="+mn-cs"/>
              </a:rPr>
              <a:t>Datasets</a:t>
            </a:r>
            <a:r>
              <a:rPr lang="en-US" sz="900" kern="1200" dirty="0">
                <a:solidFill>
                  <a:schemeClr val="tx1"/>
                </a:solidFill>
                <a:effectLst/>
                <a:latin typeface="Segoe UI Light" pitchFamily="34" charset="0"/>
                <a:ea typeface="+mn-ea"/>
                <a:cs typeface="+mn-cs"/>
              </a:rPr>
              <a:t> heading.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9481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a:t>
            </a:r>
            <a:r>
              <a:rPr lang="en-US" b="0" u="none" baseline="0" dirty="0"/>
              <a:t>This slide concludes the </a:t>
            </a:r>
            <a:r>
              <a:rPr lang="en-US" dirty="0"/>
              <a:t>Hive table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Build a visualization to show the variance between target temperature and actual temperature for each building. You just need to drag and drop the required fields</a:t>
            </a:r>
            <a:r>
              <a:rPr lang="en-US" sz="900" kern="1200" baseline="0" dirty="0">
                <a:solidFill>
                  <a:schemeClr val="tx1"/>
                </a:solidFill>
                <a:effectLst/>
                <a:latin typeface="Segoe UI Light" pitchFamily="34" charset="0"/>
                <a:ea typeface="+mn-ea"/>
                <a:cs typeface="+mn-cs"/>
              </a:rPr>
              <a:t> into the respective axis and value. </a:t>
            </a:r>
            <a:r>
              <a:rPr lang="en-US" sz="900" kern="1200" dirty="0">
                <a:solidFill>
                  <a:schemeClr val="tx1"/>
                </a:solidFill>
                <a:effectLst/>
                <a:latin typeface="Segoe UI Light" pitchFamily="34" charset="0"/>
                <a:ea typeface="+mn-ea"/>
                <a:cs typeface="+mn-cs"/>
              </a:rPr>
              <a:t>Move your cursor over the visualization to get tool tips with relevant data. You can also pin the visualization, storing it on your dashboard so you can track the latest value at a glance.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Also, Spark clusters on HDInsight are connected to Microsoft Power BI with direct connect. This means that Power BI always has the most up-to-date from your cluster so you do not need to schedule refreshes for the dataset.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289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endParaRPr lang="en-US" sz="1836" dirty="0"/>
          </a:p>
          <a:p>
            <a:pPr lvl="1">
              <a:spcBef>
                <a:spcPts val="612"/>
              </a:spcBef>
            </a:pPr>
            <a:r>
              <a:rPr lang="en-US" sz="1836" dirty="0"/>
              <a:t>Supports SQL and </a:t>
            </a:r>
            <a:r>
              <a:rPr lang="en-US" sz="1836" dirty="0" err="1"/>
              <a:t>HiveQL</a:t>
            </a:r>
            <a:r>
              <a:rPr lang="en-US" sz="1836" dirty="0"/>
              <a:t> as query languages</a:t>
            </a:r>
          </a:p>
          <a:p>
            <a:pPr lvl="1">
              <a:spcBef>
                <a:spcPts val="612"/>
              </a:spcBef>
            </a:pPr>
            <a:r>
              <a:rPr lang="en-US" sz="1836" dirty="0"/>
              <a:t>Its</a:t>
            </a:r>
            <a:r>
              <a:rPr lang="en-US" sz="1836" baseline="0" dirty="0"/>
              <a:t> capabilities include b</a:t>
            </a:r>
            <a:r>
              <a:rPr lang="en-US" sz="1836" dirty="0"/>
              <a:t>inding in Python, Scala, and Java</a:t>
            </a:r>
          </a:p>
          <a:p>
            <a:pPr lvl="1">
              <a:spcBef>
                <a:spcPts val="612"/>
              </a:spcBef>
            </a:pPr>
            <a:r>
              <a:rPr lang="en-US" sz="1836" dirty="0"/>
              <a:t>Can query data stored in external databases, structured data files (example: JSON), and Hive tables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4340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describes the different methods Spark SQL introduces and integrates new data.</a:t>
            </a:r>
            <a:endParaRPr lang="en-US" b="1" u="sng" dirty="0"/>
          </a:p>
          <a:p>
            <a:endParaRPr lang="en-US" dirty="0"/>
          </a:p>
          <a:p>
            <a:r>
              <a:rPr lang="en-US" b="1" u="sng" dirty="0"/>
              <a:t>Talking</a:t>
            </a:r>
            <a:r>
              <a:rPr lang="en-US" b="1" u="sng" baseline="0" dirty="0"/>
              <a:t> points</a:t>
            </a:r>
            <a:r>
              <a:rPr lang="en-US" b="0" u="none" baseline="0" dirty="0"/>
              <a:t>:</a:t>
            </a:r>
          </a:p>
          <a:p>
            <a:r>
              <a:rPr lang="en-US" sz="2000" dirty="0" err="1"/>
              <a:t>SQLContext</a:t>
            </a:r>
            <a:r>
              <a:rPr lang="en-US" sz="2000" dirty="0"/>
              <a:t> is the entry point into all functionality in Spark SQL, or one of its descendants. To create a basic </a:t>
            </a:r>
            <a:r>
              <a:rPr lang="en-US" sz="2000" dirty="0" err="1"/>
              <a:t>SQLContext</a:t>
            </a:r>
            <a:r>
              <a:rPr lang="en-US" sz="2000" dirty="0"/>
              <a:t>, all you need is a </a:t>
            </a:r>
            <a:r>
              <a:rPr lang="en-US" sz="2000" dirty="0" err="1"/>
              <a:t>SparkContext</a:t>
            </a:r>
            <a:r>
              <a:rPr lang="en-US" sz="2000" dirty="0"/>
              <a:t>.</a:t>
            </a:r>
          </a:p>
          <a:p>
            <a:pPr marL="342900" indent="-342900">
              <a:buFont typeface="Arial" panose="020B0604020202020204" pitchFamily="34" charset="0"/>
              <a:buChar char="•"/>
            </a:pPr>
            <a:r>
              <a:rPr lang="en-US" sz="2000" dirty="0"/>
              <a:t>Future releases will focus on bringing </a:t>
            </a:r>
            <a:r>
              <a:rPr lang="en-US" sz="2000" dirty="0" err="1"/>
              <a:t>SQLContext</a:t>
            </a:r>
            <a:r>
              <a:rPr lang="en-US" sz="2000" dirty="0"/>
              <a:t> up to feature parity with a </a:t>
            </a:r>
            <a:r>
              <a:rPr lang="en-US" sz="2000" dirty="0" err="1"/>
              <a:t>HiveContext</a:t>
            </a:r>
            <a:r>
              <a:rPr lang="en-US" sz="2000" dirty="0"/>
              <a:t>.</a:t>
            </a:r>
          </a:p>
          <a:p>
            <a:endParaRPr lang="en-US" sz="2000" dirty="0"/>
          </a:p>
          <a:p>
            <a:r>
              <a:rPr lang="en-US" sz="2000" dirty="0" err="1"/>
              <a:t>HiveContext</a:t>
            </a:r>
            <a:endParaRPr lang="en-US" sz="2000" dirty="0"/>
          </a:p>
          <a:p>
            <a:pPr marL="342900" indent="-342900">
              <a:buFont typeface="Arial" panose="020B0604020202020204" pitchFamily="34" charset="0"/>
              <a:buChar char="•"/>
            </a:pPr>
            <a:r>
              <a:rPr lang="en-US" sz="2000" dirty="0"/>
              <a:t>An instance of the Spark SQL execution engine that integrates with data stored in Hive. Configuration for Hive is read from hive-site.xml on the </a:t>
            </a:r>
            <a:r>
              <a:rPr lang="en-US" sz="2000" dirty="0" err="1"/>
              <a:t>classpath</a:t>
            </a:r>
            <a:r>
              <a:rPr lang="en-US" sz="2000" dirty="0"/>
              <a:t>. To use a </a:t>
            </a:r>
            <a:r>
              <a:rPr lang="en-US" sz="2000" dirty="0" err="1"/>
              <a:t>HiveContext</a:t>
            </a:r>
            <a:r>
              <a:rPr lang="en-US" sz="2000" dirty="0"/>
              <a:t>, you do not need to have an existing Hive setup, and all of the data sources available to a </a:t>
            </a:r>
            <a:r>
              <a:rPr lang="en-US" sz="2000" dirty="0" err="1"/>
              <a:t>SQLContext</a:t>
            </a:r>
            <a:r>
              <a:rPr lang="en-US" sz="2000" dirty="0"/>
              <a:t> are still available. </a:t>
            </a:r>
            <a:r>
              <a:rPr lang="en-US" sz="2000" dirty="0" err="1"/>
              <a:t>HiveContext</a:t>
            </a:r>
            <a:r>
              <a:rPr lang="en-US" sz="2000" dirty="0"/>
              <a:t> is packaged separately to avoid including all of Hive’s dependencies in the default Spark build. If these dependencies are not a problem for your application, then using </a:t>
            </a:r>
            <a:r>
              <a:rPr lang="en-US" sz="2000" dirty="0" err="1"/>
              <a:t>HiveContext</a:t>
            </a:r>
            <a:r>
              <a:rPr lang="en-US" sz="2000" dirty="0"/>
              <a:t> is recommended for the 1.3 release of Spark. </a:t>
            </a:r>
            <a:endParaRPr lang="en-US" sz="1836" dirty="0"/>
          </a:p>
          <a:p>
            <a:pPr marL="234944" lvl="0" indent="-274320">
              <a:spcBef>
                <a:spcPts val="0"/>
              </a:spcBef>
              <a:spcAft>
                <a:spcPts val="0"/>
              </a:spcAft>
              <a:buFont typeface="Arial" panose="020B0604020202020204" pitchFamily="34" charset="0"/>
              <a:buChar char="•"/>
            </a:pPr>
            <a:r>
              <a:rPr lang="en-US" sz="1836" dirty="0" err="1"/>
              <a:t>HiveContext</a:t>
            </a:r>
            <a:r>
              <a:rPr lang="en-US" sz="1836" dirty="0"/>
              <a:t> also</a:t>
            </a:r>
            <a:r>
              <a:rPr lang="en-US" sz="1836" baseline="0" dirty="0"/>
              <a:t> allows you to</a:t>
            </a:r>
            <a:r>
              <a:rPr lang="en-US" sz="1836" dirty="0"/>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Write more using the more complete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parser</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Gain access to Hive UDFs</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Read data from Hive Tables</a:t>
            </a:r>
          </a:p>
          <a:p>
            <a:pPr marL="125638" lvl="0" indent="-274320">
              <a:spcBef>
                <a:spcPts val="1224"/>
              </a:spcBef>
              <a:buFont typeface="Arial" panose="020B0604020202020204" pitchFamily="34" charset="0"/>
              <a:buChar char="•"/>
            </a:pPr>
            <a:r>
              <a:rPr lang="en-US" sz="1836" dirty="0">
                <a:solidFill>
                  <a:schemeClr val="tx1">
                    <a:lumMod val="75000"/>
                    <a:lumOff val="25000"/>
                  </a:schemeClr>
                </a:solidFill>
              </a:rPr>
              <a:t>Use the </a:t>
            </a:r>
            <a:r>
              <a:rPr lang="en-US" sz="1836" i="1" dirty="0" err="1">
                <a:solidFill>
                  <a:schemeClr val="tx1">
                    <a:lumMod val="75000"/>
                    <a:lumOff val="25000"/>
                  </a:schemeClr>
                </a:solidFill>
              </a:rPr>
              <a:t>spark.sql.dialect</a:t>
            </a:r>
            <a:r>
              <a:rPr lang="en-US" sz="1836" dirty="0">
                <a:solidFill>
                  <a:schemeClr val="tx1">
                    <a:lumMod val="75000"/>
                    <a:lumOff val="25000"/>
                  </a:schemeClr>
                </a:solidFill>
              </a:rPr>
              <a:t> option to select the specific variant of the SQL used in the operation. </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24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8</a:t>
            </a:fld>
            <a:endParaRPr lang="en-US"/>
          </a:p>
        </p:txBody>
      </p:sp>
    </p:spTree>
    <p:extLst>
      <p:ext uri="{BB962C8B-B14F-4D97-AF65-F5344CB8AC3E}">
        <p14:creationId xmlns:p14="http://schemas.microsoft.com/office/powerpoint/2010/main" val="1763738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9</a:t>
            </a:fld>
            <a:endParaRPr lang="en-US"/>
          </a:p>
        </p:txBody>
      </p:sp>
    </p:spTree>
    <p:extLst>
      <p:ext uri="{BB962C8B-B14F-4D97-AF65-F5344CB8AC3E}">
        <p14:creationId xmlns:p14="http://schemas.microsoft.com/office/powerpoint/2010/main" val="3159637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architecture of </a:t>
            </a:r>
            <a:r>
              <a:rPr lang="en-US" b="0" u="none" baseline="0" dirty="0" err="1"/>
              <a:t>DataFrames</a:t>
            </a:r>
            <a:r>
              <a:rPr lang="en-US" b="0" u="none" baseline="0" dirty="0"/>
              <a:t> in Spark SQL and how the architecture processes the data.</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a:t>
            </a:r>
            <a:r>
              <a:rPr lang="en-US" dirty="0" err="1"/>
              <a:t>DataFrame</a:t>
            </a:r>
            <a:r>
              <a:rPr lang="en-US" dirty="0"/>
              <a:t> is a distributed collection of data organized into named columns. It is conceptually equivalent to a table in a relational database or a data frame in R/Python, but with richer optimizations under the hood. </a:t>
            </a:r>
            <a:r>
              <a:rPr lang="en-US" dirty="0" err="1"/>
              <a:t>DataFrames</a:t>
            </a:r>
            <a:r>
              <a:rPr lang="en-US" dirty="0"/>
              <a:t> can be constructed from a wide array of sources such as: structured data files, tables in Hive, external databases, or existing RDDs.</a:t>
            </a:r>
          </a:p>
          <a:p>
            <a:pPr marL="171450" indent="-171450">
              <a:buFont typeface="Arial" panose="020B0604020202020204" pitchFamily="34" charset="0"/>
              <a:buChar char="•"/>
            </a:pPr>
            <a:r>
              <a:rPr lang="en-US" dirty="0"/>
              <a:t>The </a:t>
            </a:r>
            <a:r>
              <a:rPr lang="en-US" dirty="0" err="1"/>
              <a:t>DataFrame</a:t>
            </a:r>
            <a:r>
              <a:rPr lang="en-US" dirty="0"/>
              <a:t> API is available in Scala, Java, and Python.</a:t>
            </a:r>
          </a:p>
          <a:p>
            <a:pPr marL="171450" indent="-171450">
              <a:buFont typeface="Arial" panose="020B0604020202020204" pitchFamily="34" charset="0"/>
              <a:buChar char="•"/>
            </a:pPr>
            <a:r>
              <a:rPr lang="en-US" dirty="0"/>
              <a:t>Once built, </a:t>
            </a:r>
            <a:r>
              <a:rPr lang="en-US" dirty="0" err="1"/>
              <a:t>DataFrames</a:t>
            </a:r>
            <a:r>
              <a:rPr lang="en-US" dirty="0"/>
              <a:t> provide a domain-specific language for distributed data manipulation. </a:t>
            </a:r>
          </a:p>
          <a:p>
            <a:pPr marL="171450" indent="-171450">
              <a:buFont typeface="Arial" panose="020B0604020202020204" pitchFamily="34" charset="0"/>
              <a:buChar char="•"/>
            </a:pPr>
            <a:r>
              <a:rPr lang="en-US" dirty="0"/>
              <a:t>You can also incorporate Spark SQL while working with </a:t>
            </a:r>
            <a:r>
              <a:rPr lang="en-US" dirty="0" err="1"/>
              <a:t>DataFrames</a:t>
            </a:r>
            <a:r>
              <a:rPr lang="en-US" dirty="0"/>
              <a:t>. </a:t>
            </a:r>
          </a:p>
          <a:p>
            <a:pPr marL="171450" indent="-171450">
              <a:buFont typeface="Arial" panose="020B0604020202020204" pitchFamily="34" charset="0"/>
              <a:buChar char="•"/>
            </a:pPr>
            <a:r>
              <a:rPr lang="en-US" dirty="0"/>
              <a:t>Data scientists are employing increasingly sophisticated techniques that go beyond joins and aggregations. To support this, </a:t>
            </a:r>
            <a:r>
              <a:rPr lang="en-US" dirty="0" err="1"/>
              <a:t>DataFrames</a:t>
            </a:r>
            <a:r>
              <a:rPr lang="en-US" dirty="0"/>
              <a:t> can be used directly in the </a:t>
            </a:r>
            <a:r>
              <a:rPr lang="en-US" dirty="0" err="1"/>
              <a:t>MLlib</a:t>
            </a:r>
            <a:r>
              <a:rPr lang="en-US" dirty="0"/>
              <a:t> machine learning pipeline API.</a:t>
            </a:r>
            <a:r>
              <a:rPr lang="en-US" baseline="0" dirty="0"/>
              <a:t> </a:t>
            </a:r>
            <a:r>
              <a:rPr lang="en-US" dirty="0"/>
              <a:t>In addition, programs can run arbitrarily complex user functions on </a:t>
            </a:r>
            <a:r>
              <a:rPr lang="en-US" dirty="0" err="1"/>
              <a:t>DataFrames</a:t>
            </a:r>
            <a:r>
              <a:rPr lang="en-U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11:10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616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902886C-5595-4DEA-926C-27AD71ED8B13}"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73566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552343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225901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27223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327886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934856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69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5726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91106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0074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1666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658041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2246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89389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8814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609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87715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0266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094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2566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6816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81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02886C-5595-4DEA-926C-27AD71ED8B13}"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330146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687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993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36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5862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584729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7072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4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79081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295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5882"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154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02886C-5595-4DEA-926C-27AD71ED8B13}"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2372034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1856782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29609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2279514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6023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8699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6029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54501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5750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514744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0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02886C-5595-4DEA-926C-27AD71ED8B13}" type="datetimeFigureOut">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8978256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41080173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19330522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6962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81199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345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92858483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884878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11148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3225060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010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02886C-5595-4DEA-926C-27AD71ED8B13}" type="datetimeFigureOut">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1110211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03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3076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2785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1/23/2017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5997314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9533268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3683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748338"/>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9741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2432309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5834557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2886C-5595-4DEA-926C-27AD71ED8B13}" type="datetimeFigureOut">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8690088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2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01751037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888078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3462486883"/>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3763830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1933782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682572027"/>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8263615"/>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001798328"/>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3214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119303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87744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0592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2802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13656085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004144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4189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1241780" y="1714898"/>
            <a:ext cx="4749397" cy="639763"/>
          </a:xfrm>
          <a:prstGeom prst="rect">
            <a:avLst/>
          </a:prstGeom>
        </p:spPr>
        <p:txBody>
          <a:bodyPr anchor="b">
            <a:normAutofit/>
          </a:bodyPr>
          <a:lstStyle>
            <a:lvl1pPr marL="0" indent="0">
              <a:buNone/>
              <a:defRPr sz="3200" b="0" i="0" baseline="0">
                <a:solidFill>
                  <a:srgbClr val="404040"/>
                </a:solidFill>
                <a:latin typeface="Source Sans Pro"/>
                <a:cs typeface="Source Sans Pro"/>
              </a:defRPr>
            </a:lvl1pPr>
            <a:lvl2pPr marL="609475" indent="0">
              <a:buNone/>
              <a:defRPr sz="2700" b="1"/>
            </a:lvl2pPr>
            <a:lvl3pPr marL="1218960" indent="0">
              <a:buNone/>
              <a:defRPr sz="2400" b="1"/>
            </a:lvl3pPr>
            <a:lvl4pPr marL="1828437" indent="0">
              <a:buNone/>
              <a:defRPr sz="2100" b="1"/>
            </a:lvl4pPr>
            <a:lvl5pPr marL="2437918" indent="0">
              <a:buNone/>
              <a:defRPr sz="2100" b="1"/>
            </a:lvl5pPr>
            <a:lvl6pPr marL="3047392" indent="0">
              <a:buNone/>
              <a:defRPr sz="2100" b="1"/>
            </a:lvl6pPr>
            <a:lvl7pPr marL="3656867" indent="0">
              <a:buNone/>
              <a:defRPr sz="2100" b="1"/>
            </a:lvl7pPr>
            <a:lvl8pPr marL="4266347" indent="0">
              <a:buNone/>
              <a:defRPr sz="2100" b="1"/>
            </a:lvl8pPr>
            <a:lvl9pPr marL="4875825" indent="0">
              <a:buNone/>
              <a:defRPr sz="2100" b="1"/>
            </a:lvl9pPr>
          </a:lstStyle>
          <a:p>
            <a:pPr lvl="0"/>
            <a:r>
              <a:rPr lang="en-US" dirty="0"/>
              <a:t>Source Sans Pro Regular</a:t>
            </a:r>
          </a:p>
        </p:txBody>
      </p:sp>
      <p:sp>
        <p:nvSpPr>
          <p:cNvPr id="13" name="Text Placeholder 4"/>
          <p:cNvSpPr>
            <a:spLocks noGrp="1"/>
          </p:cNvSpPr>
          <p:nvPr>
            <p:ph type="body" sz="quarter" idx="3" hasCustomPrompt="1"/>
          </p:nvPr>
        </p:nvSpPr>
        <p:spPr>
          <a:xfrm>
            <a:off x="6080496" y="1714898"/>
            <a:ext cx="4724601" cy="639763"/>
          </a:xfrm>
          <a:prstGeom prst="rect">
            <a:avLst/>
          </a:prstGeom>
        </p:spPr>
        <p:txBody>
          <a:bodyPr anchor="b">
            <a:normAutofit/>
          </a:bodyPr>
          <a:lstStyle>
            <a:lvl1pPr marL="0" indent="0">
              <a:buNone/>
              <a:defRPr sz="3200" b="0" i="0">
                <a:solidFill>
                  <a:srgbClr val="404040"/>
                </a:solidFill>
                <a:latin typeface="Source Sans Pro"/>
                <a:cs typeface="Source Sans Pro"/>
              </a:defRPr>
            </a:lvl1pPr>
            <a:lvl2pPr marL="609475" indent="0">
              <a:buNone/>
              <a:defRPr sz="2700" b="1"/>
            </a:lvl2pPr>
            <a:lvl3pPr marL="1218960" indent="0">
              <a:buNone/>
              <a:defRPr sz="2400" b="1"/>
            </a:lvl3pPr>
            <a:lvl4pPr marL="1828437" indent="0">
              <a:buNone/>
              <a:defRPr sz="2100" b="1"/>
            </a:lvl4pPr>
            <a:lvl5pPr marL="2437918" indent="0">
              <a:buNone/>
              <a:defRPr sz="2100" b="1"/>
            </a:lvl5pPr>
            <a:lvl6pPr marL="3047392" indent="0">
              <a:buNone/>
              <a:defRPr sz="2100" b="1"/>
            </a:lvl6pPr>
            <a:lvl7pPr marL="3656867" indent="0">
              <a:buNone/>
              <a:defRPr sz="2100" b="1"/>
            </a:lvl7pPr>
            <a:lvl8pPr marL="4266347" indent="0">
              <a:buNone/>
              <a:defRPr sz="2100" b="1"/>
            </a:lvl8pPr>
            <a:lvl9pPr marL="4875825" indent="0">
              <a:buNone/>
              <a:defRPr sz="2100" b="1"/>
            </a:lvl9pPr>
          </a:lstStyle>
          <a:p>
            <a:pPr lvl="0"/>
            <a:r>
              <a:rPr lang="en-US" dirty="0"/>
              <a:t>Source Sans Pro Regular</a:t>
            </a:r>
          </a:p>
        </p:txBody>
      </p:sp>
      <p:sp>
        <p:nvSpPr>
          <p:cNvPr id="8" name="Slide Number Placeholder 5"/>
          <p:cNvSpPr>
            <a:spLocks noGrp="1"/>
          </p:cNvSpPr>
          <p:nvPr>
            <p:ph type="sldNum" sz="quarter" idx="14"/>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14" name="Picture 13"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8"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a:t>Click to edit Master title style</a:t>
            </a:r>
            <a:endParaRPr lang="en-US" dirty="0"/>
          </a:p>
        </p:txBody>
      </p:sp>
      <p:sp>
        <p:nvSpPr>
          <p:cNvPr id="17" name="Content Placeholder 3"/>
          <p:cNvSpPr>
            <a:spLocks noGrp="1"/>
          </p:cNvSpPr>
          <p:nvPr>
            <p:ph sz="half" idx="16"/>
          </p:nvPr>
        </p:nvSpPr>
        <p:spPr>
          <a:xfrm>
            <a:off x="6096000" y="2457525"/>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half" idx="17"/>
          </p:nvPr>
        </p:nvSpPr>
        <p:spPr>
          <a:xfrm>
            <a:off x="1236480" y="2457525"/>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6470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678452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ags" Target="../tags/tag1.xml"/><Relationship Id="rId3" Type="http://schemas.openxmlformats.org/officeDocument/2006/relationships/slideLayout" Target="../slideLayouts/slideLayout74.xml"/><Relationship Id="rId21" Type="http://schemas.openxmlformats.org/officeDocument/2006/relationships/image" Target="../media/image9.pn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vmlDrawing" Target="../drawings/vmlDrawing1.vml"/><Relationship Id="rId2" Type="http://schemas.openxmlformats.org/officeDocument/2006/relationships/slideLayout" Target="../slideLayouts/slideLayout73.xml"/><Relationship Id="rId16" Type="http://schemas.openxmlformats.org/officeDocument/2006/relationships/theme" Target="../theme/theme4.xml"/><Relationship Id="rId20" Type="http://schemas.openxmlformats.org/officeDocument/2006/relationships/image" Target="../media/image8.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oleObject" Target="../embeddings/oleObject1.bin"/><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2886C-5595-4DEA-926C-27AD71ED8B13}" type="datetimeFigureOut">
              <a:rPr lang="en-US" smtClean="0"/>
              <a:t>1/23/2017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FACD5-9445-4AFF-8E03-8730301F7374}" type="slidenum">
              <a:rPr lang="en-US" smtClean="0"/>
              <a:t>‹#›</a:t>
            </a:fld>
            <a:endParaRPr lang="en-US"/>
          </a:p>
        </p:txBody>
      </p:sp>
    </p:spTree>
    <p:extLst>
      <p:ext uri="{BB962C8B-B14F-4D97-AF65-F5344CB8AC3E}">
        <p14:creationId xmlns:p14="http://schemas.microsoft.com/office/powerpoint/2010/main" val="2063006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37367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91324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8"/>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0" name="think-cell Slide" r:id="rId19" imgW="377" imgH="377" progId="TCLayout.ActiveDocument.1">
                  <p:embed/>
                </p:oleObj>
              </mc:Choice>
              <mc:Fallback>
                <p:oleObj name="think-cell Slide" r:id="rId19" imgW="377" imgH="377" progId="TCLayout.ActiveDocument.1">
                  <p:embed/>
                  <p:pic>
                    <p:nvPicPr>
                      <p:cNvPr id="4" name="Object 3" hidden="1"/>
                      <p:cNvPicPr/>
                      <p:nvPr/>
                    </p:nvPicPr>
                    <p:blipFill>
                      <a:blip r:embed="rId20"/>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35317445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6.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8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81.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8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8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8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8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0.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0.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76.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38.gif"/><Relationship Id="rId1" Type="http://schemas.openxmlformats.org/officeDocument/2006/relationships/slideLayout" Target="../slideLayouts/slideLayout76.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76.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76.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76.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SQL</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85277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sz="4400" dirty="0" err="1"/>
              <a:t>DataFrames</a:t>
            </a:r>
            <a:r>
              <a:rPr lang="en-US" sz="4400" dirty="0"/>
              <a:t> API – The Preferred Data Abstraction</a:t>
            </a:r>
          </a:p>
        </p:txBody>
      </p:sp>
      <p:sp>
        <p:nvSpPr>
          <p:cNvPr id="4" name="TextBox 3"/>
          <p:cNvSpPr txBox="1"/>
          <p:nvPr/>
        </p:nvSpPr>
        <p:spPr>
          <a:xfrm>
            <a:off x="0" y="1189941"/>
            <a:ext cx="5924808" cy="4312078"/>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A distributed collection of data organized into named columns.</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Extension to existing RDD API, think of them as RDDs with a Schema</a:t>
            </a:r>
            <a:r>
              <a:rPr lang="en-US" sz="1961" i="1" kern="0" dirty="0">
                <a:latin typeface="+mj-lt"/>
              </a:rPr>
              <a:t>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Conceptually equivalent to tables in relational database, or to </a:t>
            </a:r>
            <a:r>
              <a:rPr lang="en-US" sz="1961" kern="0" dirty="0" err="1">
                <a:latin typeface="+mj-lt"/>
              </a:rPr>
              <a:t>DataFrames</a:t>
            </a:r>
            <a:r>
              <a:rPr lang="en-US" sz="1961" kern="0" dirty="0">
                <a:latin typeface="+mj-lt"/>
              </a:rPr>
              <a:t> in R/Python.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With domain-specific functions designed for common tasks: </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Metadata</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Sampling</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Project, filter, aggregation, and join</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UDFs</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RDD ML support deprecated in 2.0</a:t>
            </a:r>
            <a:endParaRPr lang="en-US" sz="1765" kern="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grpSp>
        <p:nvGrpSpPr>
          <p:cNvPr id="13" name="Group 12"/>
          <p:cNvGrpSpPr/>
          <p:nvPr/>
        </p:nvGrpSpPr>
        <p:grpSpPr>
          <a:xfrm>
            <a:off x="6240323" y="1261168"/>
            <a:ext cx="5140147" cy="1149242"/>
            <a:chOff x="6365454" y="1497473"/>
            <a:chExt cx="5243218" cy="1172287"/>
          </a:xfrm>
        </p:grpSpPr>
        <p:grpSp>
          <p:nvGrpSpPr>
            <p:cNvPr id="3" name="Group 2"/>
            <p:cNvGrpSpPr/>
            <p:nvPr/>
          </p:nvGrpSpPr>
          <p:grpSpPr>
            <a:xfrm>
              <a:off x="8722796" y="1497473"/>
              <a:ext cx="2885876" cy="1172287"/>
              <a:chOff x="8049696" y="1669850"/>
              <a:chExt cx="2885876" cy="1172287"/>
            </a:xfrm>
          </p:grpSpPr>
          <p:sp>
            <p:nvSpPr>
              <p:cNvPr id="5" name="Rounded Rectangle 4"/>
              <p:cNvSpPr/>
              <p:nvPr/>
            </p:nvSpPr>
            <p:spPr bwMode="auto">
              <a:xfrm>
                <a:off x="8049696"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6" name="Rounded Rectangle 5"/>
              <p:cNvSpPr/>
              <p:nvPr/>
            </p:nvSpPr>
            <p:spPr bwMode="auto">
              <a:xfrm>
                <a:off x="9035434" y="167044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7" name="Rounded Rectangle 6"/>
              <p:cNvSpPr/>
              <p:nvPr/>
            </p:nvSpPr>
            <p:spPr bwMode="auto">
              <a:xfrm>
                <a:off x="10021172"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8" name="Rounded Rectangle 7"/>
              <p:cNvSpPr/>
              <p:nvPr/>
            </p:nvSpPr>
            <p:spPr bwMode="auto">
              <a:xfrm>
                <a:off x="8049696" y="2290319"/>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 </a:t>
                </a:r>
              </a:p>
            </p:txBody>
          </p:sp>
          <p:sp>
            <p:nvSpPr>
              <p:cNvPr id="9" name="Rounded Rectangle 8"/>
              <p:cNvSpPr/>
              <p:nvPr/>
            </p:nvSpPr>
            <p:spPr bwMode="auto">
              <a:xfrm>
                <a:off x="9035434" y="229349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10" name="Rounded Rectangle 9"/>
              <p:cNvSpPr/>
              <p:nvPr/>
            </p:nvSpPr>
            <p:spPr bwMode="auto">
              <a:xfrm>
                <a:off x="10021172" y="2293497"/>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grpSp>
        <p:sp>
          <p:nvSpPr>
            <p:cNvPr id="54" name="TextBox 53"/>
            <p:cNvSpPr txBox="1"/>
            <p:nvPr/>
          </p:nvSpPr>
          <p:spPr>
            <a:xfrm>
              <a:off x="6365454" y="1497473"/>
              <a:ext cx="2286000" cy="1071062"/>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RDDs are a collection of generic objects (such as internal structures unknown to Spark).</a:t>
              </a:r>
            </a:p>
          </p:txBody>
        </p:sp>
      </p:grpSp>
      <p:grpSp>
        <p:nvGrpSpPr>
          <p:cNvPr id="14" name="Group 13"/>
          <p:cNvGrpSpPr/>
          <p:nvPr/>
        </p:nvGrpSpPr>
        <p:grpSpPr>
          <a:xfrm>
            <a:off x="6240324" y="3429001"/>
            <a:ext cx="5140149" cy="2350687"/>
            <a:chOff x="6365455" y="2888885"/>
            <a:chExt cx="5243220" cy="2397823"/>
          </a:xfrm>
        </p:grpSpPr>
        <p:sp>
          <p:nvSpPr>
            <p:cNvPr id="55" name="TextBox 54"/>
            <p:cNvSpPr txBox="1"/>
            <p:nvPr/>
          </p:nvSpPr>
          <p:spPr>
            <a:xfrm>
              <a:off x="6365455" y="2888885"/>
              <a:ext cx="2286000" cy="1070783"/>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DataFrames is a collection of objects with schema that are known to Spark SQL..</a:t>
              </a:r>
            </a:p>
          </p:txBody>
        </p:sp>
        <p:grpSp>
          <p:nvGrpSpPr>
            <p:cNvPr id="11" name="Group 10"/>
            <p:cNvGrpSpPr/>
            <p:nvPr/>
          </p:nvGrpSpPr>
          <p:grpSpPr>
            <a:xfrm>
              <a:off x="8722794" y="2888885"/>
              <a:ext cx="2885881" cy="1162748"/>
              <a:chOff x="8087794" y="2888885"/>
              <a:chExt cx="2885881" cy="1162748"/>
            </a:xfrm>
          </p:grpSpPr>
          <p:grpSp>
            <p:nvGrpSpPr>
              <p:cNvPr id="23" name="Group 22"/>
              <p:cNvGrpSpPr/>
              <p:nvPr/>
            </p:nvGrpSpPr>
            <p:grpSpPr>
              <a:xfrm>
                <a:off x="8087797" y="2888885"/>
                <a:ext cx="2885878" cy="548640"/>
                <a:chOff x="7902714" y="3292088"/>
                <a:chExt cx="2829547" cy="537931"/>
              </a:xfrm>
            </p:grpSpPr>
            <p:sp>
              <p:nvSpPr>
                <p:cNvPr id="24" name="Rectangle 23"/>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25" name="Rectangle 24"/>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26" name="Rectangle 25"/>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39" name="Group 38"/>
              <p:cNvGrpSpPr/>
              <p:nvPr/>
            </p:nvGrpSpPr>
            <p:grpSpPr>
              <a:xfrm>
                <a:off x="8087794" y="3502993"/>
                <a:ext cx="2885878" cy="548640"/>
                <a:chOff x="7902714" y="3285862"/>
                <a:chExt cx="2829547" cy="537931"/>
              </a:xfrm>
            </p:grpSpPr>
            <p:sp>
              <p:nvSpPr>
                <p:cNvPr id="53" name="Rectangle 52"/>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56" name="Rectangle 55"/>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57" name="Rectangle 56"/>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nvGrpSpPr>
            <p:cNvPr id="67" name="Group 66"/>
            <p:cNvGrpSpPr/>
            <p:nvPr/>
          </p:nvGrpSpPr>
          <p:grpSpPr>
            <a:xfrm>
              <a:off x="8722794" y="4123960"/>
              <a:ext cx="2885881" cy="1162748"/>
              <a:chOff x="8087794" y="2888885"/>
              <a:chExt cx="2885881" cy="1162748"/>
            </a:xfrm>
          </p:grpSpPr>
          <p:grpSp>
            <p:nvGrpSpPr>
              <p:cNvPr id="68" name="Group 67"/>
              <p:cNvGrpSpPr/>
              <p:nvPr/>
            </p:nvGrpSpPr>
            <p:grpSpPr>
              <a:xfrm>
                <a:off x="8087797" y="2888885"/>
                <a:ext cx="2885878" cy="548640"/>
                <a:chOff x="7902714" y="3292088"/>
                <a:chExt cx="2829547" cy="537931"/>
              </a:xfrm>
            </p:grpSpPr>
            <p:sp>
              <p:nvSpPr>
                <p:cNvPr id="73" name="Rectangle 72"/>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4" name="Rectangle 73"/>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5" name="Rectangle 74"/>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69" name="Group 68"/>
              <p:cNvGrpSpPr/>
              <p:nvPr/>
            </p:nvGrpSpPr>
            <p:grpSpPr>
              <a:xfrm>
                <a:off x="8087794" y="3502993"/>
                <a:ext cx="2885878" cy="548640"/>
                <a:chOff x="7902714" y="3285862"/>
                <a:chExt cx="2829547" cy="537931"/>
              </a:xfrm>
            </p:grpSpPr>
            <p:sp>
              <p:nvSpPr>
                <p:cNvPr id="70" name="Rectangle 69"/>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1" name="Rectangle 70"/>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2" name="Rectangle 71"/>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spTree>
    <p:extLst>
      <p:ext uri="{BB962C8B-B14F-4D97-AF65-F5344CB8AC3E}">
        <p14:creationId xmlns:p14="http://schemas.microsoft.com/office/powerpoint/2010/main" val="3360449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data sources</a:t>
            </a:r>
          </a:p>
        </p:txBody>
      </p:sp>
      <p:sp>
        <p:nvSpPr>
          <p:cNvPr id="5" name="TextBox 4"/>
          <p:cNvSpPr txBox="1"/>
          <p:nvPr/>
        </p:nvSpPr>
        <p:spPr>
          <a:xfrm>
            <a:off x="455995" y="2293796"/>
            <a:ext cx="10209846" cy="2321454"/>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accent2"/>
                </a:solidFill>
                <a:latin typeface="Consolas" panose="020B0609020204030204" pitchFamily="49" charset="0"/>
              </a:rPr>
              <a:t>val</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JSON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df = hiveContext.table(”</a:t>
            </a:r>
            <a:r>
              <a:rPr lang="en-US" sz="1372" kern="0" dirty="0">
                <a:solidFill>
                  <a:schemeClr val="accent1">
                    <a:lumMod val="50000"/>
                  </a:schemeClr>
                </a:solidFill>
                <a:latin typeface="Consolas" panose="020B0609020204030204" pitchFamily="49" charset="0"/>
              </a:rPr>
              <a:t>somehivetable</a:t>
            </a:r>
            <a:r>
              <a:rPr lang="en-US" sz="1372" kern="0" dirty="0">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Hive Table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sqlContext.parquetFile(”</a:t>
            </a:r>
            <a:r>
              <a:rPr lang="en-US" sz="1372" kern="0" dirty="0">
                <a:solidFill>
                  <a:schemeClr val="accent1">
                    <a:lumMod val="50000"/>
                  </a:schemeClr>
                </a:solidFill>
                <a:latin typeface="Consolas" panose="020B0609020204030204" pitchFamily="49" charset="0"/>
              </a:rPr>
              <a:t>someparquetsource</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parquet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sqlContext.load(source="jdbc", url=“UrlToConnect", dbtable=“tablename")</a:t>
            </a:r>
            <a:r>
              <a:rPr lang="en-US" sz="1372" kern="0" dirty="0">
                <a:solidFill>
                  <a:schemeClr val="accent4">
                    <a:lumMod val="75000"/>
                  </a:schemeClr>
                </a:solidFill>
                <a:latin typeface="Consolas" panose="020B0609020204030204" pitchFamily="49" charset="0"/>
              </a:rPr>
              <a:t>//from JDBC source</a:t>
            </a:r>
          </a:p>
        </p:txBody>
      </p:sp>
      <p:sp>
        <p:nvSpPr>
          <p:cNvPr id="10" name="TextBox 9"/>
          <p:cNvSpPr txBox="1"/>
          <p:nvPr/>
        </p:nvSpPr>
        <p:spPr>
          <a:xfrm>
            <a:off x="1" y="1187939"/>
            <a:ext cx="8480463" cy="905179"/>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Aft>
                <a:spcPts val="588"/>
              </a:spcAft>
              <a:buNone/>
              <a:tabLst>
                <a:tab pos="632806" algn="l"/>
              </a:tabLst>
            </a:pPr>
            <a:r>
              <a:rPr lang="en-US" sz="1765" kern="0" dirty="0"/>
              <a:t>A Spark data source can read in-data to create DataFrames, which has a schema that Spark understands. Examples include: JSON files, JDBC source, Parquet, and Hive tables. </a:t>
            </a:r>
          </a:p>
        </p:txBody>
      </p:sp>
      <p:sp>
        <p:nvSpPr>
          <p:cNvPr id="14" name="TextBox 13"/>
          <p:cNvSpPr txBox="1"/>
          <p:nvPr/>
        </p:nvSpPr>
        <p:spPr>
          <a:xfrm>
            <a:off x="1" y="5062218"/>
            <a:ext cx="10665840" cy="63362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588"/>
              </a:spcAft>
              <a:buNone/>
              <a:tabLst>
                <a:tab pos="632806" algn="l"/>
              </a:tabLst>
            </a:pPr>
            <a:r>
              <a:rPr lang="en-US" sz="1765" kern="0" dirty="0">
                <a:solidFill>
                  <a:srgbClr val="CB3B1D"/>
                </a:solidFill>
              </a:rPr>
              <a:t>* Note that the file that is offered as </a:t>
            </a:r>
            <a:r>
              <a:rPr lang="en-US" sz="1765" i="1" kern="0" dirty="0">
                <a:solidFill>
                  <a:srgbClr val="CB3B1D"/>
                </a:solidFill>
              </a:rPr>
              <a:t>jsonFile</a:t>
            </a:r>
            <a:r>
              <a:rPr lang="en-US" sz="1765" kern="0" dirty="0">
                <a:solidFill>
                  <a:srgbClr val="CB3B1D"/>
                </a:solidFill>
              </a:rPr>
              <a:t> is not a typical JSON file. Each line must contain a separate, self-contained valid JSON object. A regular multi-line JSON file will most often fail.</a:t>
            </a:r>
          </a:p>
        </p:txBody>
      </p:sp>
    </p:spTree>
    <p:extLst>
      <p:ext uri="{BB962C8B-B14F-4D97-AF65-F5344CB8AC3E}">
        <p14:creationId xmlns:p14="http://schemas.microsoft.com/office/powerpoint/2010/main" val="253064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RDDs</a:t>
            </a:r>
          </a:p>
        </p:txBody>
      </p:sp>
      <p:sp>
        <p:nvSpPr>
          <p:cNvPr id="10" name="TextBox 9"/>
          <p:cNvSpPr txBox="1"/>
          <p:nvPr/>
        </p:nvSpPr>
        <p:spPr>
          <a:xfrm>
            <a:off x="455995" y="1743495"/>
            <a:ext cx="8568796" cy="905179"/>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34589" lvl="1" indent="-334589" defTabSz="895769">
              <a:lnSpc>
                <a:spcPct val="100000"/>
              </a:lnSpc>
              <a:spcBef>
                <a:spcPts val="600"/>
              </a:spcBef>
              <a:spcAft>
                <a:spcPts val="588"/>
              </a:spcAft>
              <a:buFont typeface="+mj-lt"/>
              <a:buAutoNum type="arabicPeriod"/>
              <a:tabLst>
                <a:tab pos="632806" algn="l"/>
              </a:tabLst>
            </a:pPr>
            <a:r>
              <a:rPr lang="en-US" sz="1765" b="1" kern="0" dirty="0"/>
              <a:t>Use reflection: </a:t>
            </a:r>
            <a:r>
              <a:rPr lang="en-US" sz="1765" kern="0" dirty="0"/>
              <a:t>Infer the schema of an RDD that contains specific types of objects. This approach leads to more concise code. It works well when you already know the schema while writing your Spark application.</a:t>
            </a:r>
          </a:p>
        </p:txBody>
      </p:sp>
      <p:sp>
        <p:nvSpPr>
          <p:cNvPr id="8" name="TextBox 7"/>
          <p:cNvSpPr txBox="1"/>
          <p:nvPr/>
        </p:nvSpPr>
        <p:spPr>
          <a:xfrm>
            <a:off x="455995" y="2905192"/>
            <a:ext cx="8568796" cy="1176733"/>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26808" lvl="1" indent="-326808" defTabSz="895769">
              <a:lnSpc>
                <a:spcPct val="100000"/>
              </a:lnSpc>
              <a:spcAft>
                <a:spcPts val="588"/>
              </a:spcAft>
              <a:buFont typeface="+mj-lt"/>
              <a:buAutoNum type="arabicPeriod" startAt="2"/>
              <a:tabLst>
                <a:tab pos="632806" algn="l"/>
              </a:tabLst>
            </a:pPr>
            <a:r>
              <a:rPr lang="en-US" sz="1765" b="1" kern="0" dirty="0"/>
              <a:t>Specify the schema programmatically: </a:t>
            </a:r>
            <a:r>
              <a:rPr lang="en-US" sz="1765" kern="0" dirty="0"/>
              <a:t>Enables you to construct a schema then apply it to an existing RDD. This method is more verbose, but it enables you to construct DataFrames when the columns and their types are not known until runtime.</a:t>
            </a:r>
          </a:p>
        </p:txBody>
      </p:sp>
      <p:sp>
        <p:nvSpPr>
          <p:cNvPr id="12" name="TextBox 11"/>
          <p:cNvSpPr txBox="1"/>
          <p:nvPr/>
        </p:nvSpPr>
        <p:spPr>
          <a:xfrm>
            <a:off x="1" y="1194692"/>
            <a:ext cx="8333592" cy="418191"/>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RDDs in two ways:</a:t>
            </a:r>
          </a:p>
        </p:txBody>
      </p:sp>
      <p:sp>
        <p:nvSpPr>
          <p:cNvPr id="14" name="TextBox 13"/>
          <p:cNvSpPr txBox="1"/>
          <p:nvPr/>
        </p:nvSpPr>
        <p:spPr>
          <a:xfrm>
            <a:off x="1" y="4410712"/>
            <a:ext cx="10057149" cy="416383"/>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a JSON RDD, using the </a:t>
            </a:r>
            <a:r>
              <a:rPr lang="en-US" sz="2353" i="1" kern="0" dirty="0">
                <a:solidFill>
                  <a:srgbClr val="CB3B1D"/>
                </a:solidFill>
                <a:latin typeface="+mj-lt"/>
              </a:rPr>
              <a:t>jsonRDD</a:t>
            </a:r>
            <a:r>
              <a:rPr lang="en-US" sz="2353" kern="0" dirty="0">
                <a:solidFill>
                  <a:srgbClr val="CB3B1D"/>
                </a:solidFill>
                <a:latin typeface="+mj-lt"/>
              </a:rPr>
              <a:t> function. </a:t>
            </a:r>
          </a:p>
        </p:txBody>
      </p:sp>
      <p:sp>
        <p:nvSpPr>
          <p:cNvPr id="15" name="TextBox 14"/>
          <p:cNvSpPr txBox="1"/>
          <p:nvPr/>
        </p:nvSpPr>
        <p:spPr>
          <a:xfrm>
            <a:off x="455995" y="5083613"/>
            <a:ext cx="9907095" cy="688941"/>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ts val="26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sqlContext.jsonRDD(anUserRDD)</a:t>
            </a:r>
          </a:p>
        </p:txBody>
      </p:sp>
    </p:spTree>
    <p:extLst>
      <p:ext uri="{BB962C8B-B14F-4D97-AF65-F5344CB8AC3E}">
        <p14:creationId xmlns:p14="http://schemas.microsoft.com/office/powerpoint/2010/main" val="1714267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DataFrame operations</a:t>
            </a:r>
          </a:p>
        </p:txBody>
      </p:sp>
      <p:sp>
        <p:nvSpPr>
          <p:cNvPr id="4" name="TextBox 3"/>
          <p:cNvSpPr txBox="1"/>
          <p:nvPr/>
        </p:nvSpPr>
        <p:spPr>
          <a:xfrm>
            <a:off x="1" y="1187940"/>
            <a:ext cx="8796168" cy="88707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10000"/>
              </a:lnSpc>
              <a:spcBef>
                <a:spcPts val="600"/>
              </a:spcBef>
              <a:spcAft>
                <a:spcPts val="588"/>
              </a:spcAft>
              <a:buNone/>
              <a:tabLst>
                <a:tab pos="632806" algn="l"/>
              </a:tabLst>
            </a:pPr>
            <a:r>
              <a:rPr lang="en-US" sz="2353" kern="0" dirty="0">
                <a:solidFill>
                  <a:srgbClr val="CB3B1D"/>
                </a:solidFill>
                <a:latin typeface="+mj-lt"/>
              </a:rPr>
              <a:t>DataFrames provide a domain-specific language for structured data manipulation in Scala, Java, and Python.</a:t>
            </a:r>
          </a:p>
        </p:txBody>
      </p:sp>
      <p:sp>
        <p:nvSpPr>
          <p:cNvPr id="5" name="TextBox 4"/>
          <p:cNvSpPr txBox="1"/>
          <p:nvPr/>
        </p:nvSpPr>
        <p:spPr>
          <a:xfrm>
            <a:off x="664751" y="2309090"/>
            <a:ext cx="10843113" cy="2955361"/>
          </a:xfrm>
          <a:prstGeom prst="rect">
            <a:avLst/>
          </a:prstGeom>
          <a:solidFill>
            <a:schemeClr val="bg1">
              <a:lumMod val="95000"/>
            </a:schemeClr>
          </a:solidFill>
          <a:ln w="63500">
            <a:solidFill>
              <a:srgbClr val="D94913"/>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val 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latin typeface="Consolas" panose="020B0609020204030204" pitchFamily="49" charset="0"/>
              </a:rPr>
              <a:t>df.show()				 	</a:t>
            </a:r>
            <a:r>
              <a:rPr lang="en-US" sz="1372" kern="0" dirty="0">
                <a:solidFill>
                  <a:schemeClr val="accent4">
                    <a:lumMod val="75000"/>
                  </a:schemeClr>
                </a:solidFill>
                <a:latin typeface="Consolas" panose="020B0609020204030204" pitchFamily="49" charset="0"/>
              </a:rPr>
              <a:t>//</a:t>
            </a:r>
            <a:r>
              <a:rPr lang="en-US" sz="1372" i="1" kern="0" dirty="0">
                <a:solidFill>
                  <a:schemeClr val="accent4">
                    <a:lumMod val="7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Show the contents of the DataFrame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df.printSchema()				</a:t>
            </a:r>
            <a:r>
              <a:rPr lang="en-US" sz="1372" kern="0" dirty="0">
                <a:solidFill>
                  <a:schemeClr val="accent4">
                    <a:lumMod val="75000"/>
                  </a:schemeClr>
                </a:solidFill>
                <a:latin typeface="Consolas" panose="020B0609020204030204" pitchFamily="49" charset="0"/>
              </a:rPr>
              <a:t>// Print the schema in a tree format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df.select(“name”).show()			</a:t>
            </a:r>
            <a:r>
              <a:rPr lang="en-US" sz="1372" kern="0" dirty="0">
                <a:solidFill>
                  <a:schemeClr val="accent4">
                    <a:lumMod val="75000"/>
                  </a:schemeClr>
                </a:solidFill>
                <a:latin typeface="Consolas" panose="020B0609020204030204" pitchFamily="49" charset="0"/>
              </a:rPr>
              <a:t>// Select and show the name columns</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df.select(df(”name”),df (“age”) +1).show() 	</a:t>
            </a:r>
            <a:r>
              <a:rPr lang="en-US" sz="1372" kern="0" dirty="0">
                <a:solidFill>
                  <a:schemeClr val="accent4">
                    <a:lumMod val="75000"/>
                  </a:schemeClr>
                </a:solidFill>
                <a:latin typeface="Consolas" panose="020B0609020204030204" pitchFamily="49" charset="0"/>
              </a:rPr>
              <a:t>// Select all but increment the age by 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df.filter(df(”age”) &gt; 21).show()		</a:t>
            </a:r>
            <a:r>
              <a:rPr lang="en-US" sz="1372" kern="0" dirty="0">
                <a:solidFill>
                  <a:schemeClr val="accent4">
                    <a:lumMod val="75000"/>
                  </a:schemeClr>
                </a:solidFill>
                <a:latin typeface="Consolas" panose="020B0609020204030204" pitchFamily="49" charset="0"/>
              </a:rPr>
              <a:t>// Select people older than 21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df.groupBy(“age”).count().show()		</a:t>
            </a:r>
            <a:r>
              <a:rPr lang="en-US" sz="1372" kern="0" dirty="0">
                <a:solidFill>
                  <a:schemeClr val="accent4">
                    <a:lumMod val="75000"/>
                  </a:schemeClr>
                </a:solidFill>
                <a:latin typeface="Consolas" panose="020B0609020204030204" pitchFamily="49" charset="0"/>
              </a:rPr>
              <a:t>// Count people by age</a:t>
            </a:r>
          </a:p>
        </p:txBody>
      </p:sp>
    </p:spTree>
    <p:extLst>
      <p:ext uri="{BB962C8B-B14F-4D97-AF65-F5344CB8AC3E}">
        <p14:creationId xmlns:p14="http://schemas.microsoft.com/office/powerpoint/2010/main" val="252337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Tables and queries</a:t>
            </a:r>
          </a:p>
        </p:txBody>
      </p:sp>
      <p:sp>
        <p:nvSpPr>
          <p:cNvPr id="4" name="TextBox 3"/>
          <p:cNvSpPr txBox="1"/>
          <p:nvPr/>
        </p:nvSpPr>
        <p:spPr>
          <a:xfrm>
            <a:off x="1" y="1182716"/>
            <a:ext cx="11464221"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A DataFrame can be registered as a table that can then be used in SQL queries.</a:t>
            </a:r>
          </a:p>
        </p:txBody>
      </p:sp>
      <p:sp>
        <p:nvSpPr>
          <p:cNvPr id="6" name="TextBox 5"/>
          <p:cNvSpPr txBox="1"/>
          <p:nvPr/>
        </p:nvSpPr>
        <p:spPr>
          <a:xfrm>
            <a:off x="455995" y="1811514"/>
            <a:ext cx="11320547" cy="230177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First create a DataFrame from JSON file.</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sqlContext.jsonFile(”</a:t>
            </a:r>
            <a:r>
              <a:rPr lang="en-US" sz="1372" kern="0" dirty="0">
                <a:solidFill>
                  <a:schemeClr val="accent1">
                    <a:lumMod val="50000"/>
                  </a:schemeClr>
                </a:solidFill>
                <a:latin typeface="Consolas" panose="020B0609020204030204" pitchFamily="49" charset="0"/>
              </a:rPr>
              <a:t>Users.json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Register the </a:t>
            </a:r>
            <a:r>
              <a:rPr lang="en-US" sz="1372" kern="0" dirty="0" err="1">
                <a:solidFill>
                  <a:schemeClr val="accent4">
                    <a:lumMod val="75000"/>
                  </a:schemeClr>
                </a:solidFill>
                <a:latin typeface="Consolas" panose="020B0609020204030204" pitchFamily="49" charset="0"/>
              </a:rPr>
              <a:t>DataFrame</a:t>
            </a:r>
            <a:r>
              <a:rPr lang="en-US" sz="1372" kern="0" dirty="0">
                <a:solidFill>
                  <a:schemeClr val="accent4">
                    <a:lumMod val="75000"/>
                  </a:schemeClr>
                </a:solidFill>
                <a:latin typeface="Consolas" panose="020B0609020204030204" pitchFamily="49" charset="0"/>
              </a:rPr>
              <a:t> as a temporary table. Temp tables exist only during lifetime of this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 instance.</a:t>
            </a:r>
          </a:p>
          <a:p>
            <a:pPr marL="110472" lvl="1" indent="0" defTabSz="895769">
              <a:lnSpc>
                <a:spcPct val="100000"/>
              </a:lnSpc>
              <a:spcBef>
                <a:spcPts val="0"/>
              </a:spcBef>
              <a:spcAft>
                <a:spcPts val="1200"/>
              </a:spcAft>
              <a:buNone/>
              <a:tabLst>
                <a:tab pos="632806" algn="l"/>
              </a:tabLst>
            </a:pP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usertable = sqlContext.registerDataFrameAsTable(df, “UserTable”) </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Alternatively, execute a SQL query on the table. The query returns a DataFrame. </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teenagers</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 sqlContext.sql(“select Age as Years from UserTable where age &gt; 13 and age &lt;= 19”) </a:t>
            </a:r>
          </a:p>
        </p:txBody>
      </p:sp>
      <p:pic>
        <p:nvPicPr>
          <p:cNvPr id="4098" name="Picture 2" descr="http://a3.mzstatic.com/us/r30/Purple5/v4/44/a5/81/44a58193-6780-1e38-2ee0-874f8ddf7bdc/icon256-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196" y="5021751"/>
            <a:ext cx="977050" cy="97705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448982" y="5035525"/>
            <a:ext cx="1309998"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pic>
        <p:nvPicPr>
          <p:cNvPr id="4100" name="Picture 4" descr="http://www.clarity-ventures.com/portals/0/images/resources/custom-surveys-poll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9853" y="4987436"/>
            <a:ext cx="990696" cy="99069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10195602" y="5035525"/>
            <a:ext cx="1380152"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cxnSp>
        <p:nvCxnSpPr>
          <p:cNvPr id="11" name="Straight Arrow Connector 10"/>
          <p:cNvCxnSpPr/>
          <p:nvPr/>
        </p:nvCxnSpPr>
        <p:spPr>
          <a:xfrm flipV="1">
            <a:off x="1649538" y="5510274"/>
            <a:ext cx="1705560"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921788" y="5510276"/>
            <a:ext cx="1909602" cy="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154434" y="5482783"/>
            <a:ext cx="1894342"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69651" y="5121454"/>
            <a:ext cx="914270"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JSON file</a:t>
            </a:r>
          </a:p>
        </p:txBody>
      </p:sp>
      <p:sp>
        <p:nvSpPr>
          <p:cNvPr id="23" name="TextBox 22"/>
          <p:cNvSpPr txBox="1"/>
          <p:nvPr/>
        </p:nvSpPr>
        <p:spPr>
          <a:xfrm>
            <a:off x="4949267" y="5121454"/>
            <a:ext cx="1908758"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Register </a:t>
            </a:r>
            <a:r>
              <a:rPr lang="en-US" sz="1372" kern="0" dirty="0" err="1">
                <a:solidFill>
                  <a:schemeClr val="tx2"/>
                </a:solidFill>
              </a:rPr>
              <a:t>DataFrame</a:t>
            </a:r>
            <a:r>
              <a:rPr lang="en-US" sz="1372" kern="0" dirty="0">
                <a:solidFill>
                  <a:schemeClr val="tx2"/>
                </a:solidFill>
              </a:rPr>
              <a:t> as table</a:t>
            </a:r>
          </a:p>
        </p:txBody>
      </p:sp>
      <p:sp>
        <p:nvSpPr>
          <p:cNvPr id="24" name="TextBox 23"/>
          <p:cNvSpPr txBox="1"/>
          <p:nvPr/>
        </p:nvSpPr>
        <p:spPr>
          <a:xfrm>
            <a:off x="8621929" y="5121454"/>
            <a:ext cx="890075"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400" kern="0" dirty="0">
                <a:solidFill>
                  <a:schemeClr val="tx2"/>
                </a:solidFill>
              </a:rPr>
              <a:t> </a:t>
            </a:r>
            <a:r>
              <a:rPr lang="en-US" sz="1372" kern="0" dirty="0">
                <a:solidFill>
                  <a:schemeClr val="tx2"/>
                </a:solidFill>
              </a:rPr>
              <a:t>SQL query</a:t>
            </a:r>
          </a:p>
        </p:txBody>
      </p:sp>
    </p:spTree>
    <p:extLst>
      <p:ext uri="{BB962C8B-B14F-4D97-AF65-F5344CB8AC3E}">
        <p14:creationId xmlns:p14="http://schemas.microsoft.com/office/powerpoint/2010/main" val="2882379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Hive tables</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Spark SQL also supports reading and writing data stored in </a:t>
            </a:r>
            <a:r>
              <a:rPr lang="en-US" sz="2353" b="1" kern="0" dirty="0">
                <a:solidFill>
                  <a:srgbClr val="CB3B1D"/>
                </a:solidFill>
                <a:latin typeface="+mj-lt"/>
              </a:rPr>
              <a:t>Apache Hive</a:t>
            </a:r>
            <a:r>
              <a:rPr lang="en-US" sz="2000" kern="0" dirty="0">
                <a:solidFill>
                  <a:srgbClr val="CB3B1D"/>
                </a:solidFill>
                <a:latin typeface="+mj-lt"/>
              </a:rPr>
              <a:t>.</a:t>
            </a:r>
          </a:p>
        </p:txBody>
      </p:sp>
      <p:sp>
        <p:nvSpPr>
          <p:cNvPr id="6" name="TextBox 5"/>
          <p:cNvSpPr txBox="1"/>
          <p:nvPr/>
        </p:nvSpPr>
        <p:spPr>
          <a:xfrm>
            <a:off x="2062089" y="2395588"/>
            <a:ext cx="8067823" cy="206682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Create a </a:t>
            </a:r>
            <a:r>
              <a:rPr lang="en-US" sz="1372" kern="0" dirty="0" err="1">
                <a:solidFill>
                  <a:schemeClr val="accent4">
                    <a:lumMod val="75000"/>
                  </a:schemeClr>
                </a:solidFill>
                <a:latin typeface="Consolas" panose="020B0609020204030204" pitchFamily="49" charset="0"/>
              </a:rPr>
              <a:t>HiveContext</a:t>
            </a:r>
            <a:r>
              <a:rPr lang="en-US" sz="1372" kern="0" dirty="0">
                <a:solidFill>
                  <a:schemeClr val="accent4">
                    <a:lumMod val="75000"/>
                  </a:schemeClr>
                </a:solidFill>
                <a:latin typeface="Consolas" panose="020B0609020204030204" pitchFamily="49" charset="0"/>
              </a:rPr>
              <a:t>, which is derived from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a:t>
            </a:r>
            <a:br>
              <a:rPr lang="en-US" sz="1372" kern="0" dirty="0">
                <a:solidFill>
                  <a:schemeClr val="accent4">
                    <a:lumMod val="75000"/>
                  </a:schemeClr>
                </a:solidFill>
                <a:latin typeface="Consolas" panose="020B0609020204030204" pitchFamily="49" charset="0"/>
              </a:rPr>
            </a:b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sqlContext = new org.apache.spark.sql.hive.</a:t>
            </a:r>
            <a:r>
              <a:rPr lang="en-US" sz="1372" kern="0" dirty="0">
                <a:solidFill>
                  <a:schemeClr val="accent1">
                    <a:lumMod val="75000"/>
                  </a:schemeClr>
                </a:solidFill>
                <a:latin typeface="Consolas" panose="020B0609020204030204" pitchFamily="49" charset="0"/>
              </a:rPr>
              <a:t>HiveContex</a:t>
            </a:r>
            <a:r>
              <a:rPr lang="en-US" sz="1372" kern="0" dirty="0">
                <a:solidFill>
                  <a:schemeClr val="tx1">
                    <a:lumMod val="75000"/>
                    <a:lumOff val="25000"/>
                  </a:schemeClr>
                </a:solidFill>
                <a:latin typeface="Consolas" panose="020B0609020204030204" pitchFamily="49" charset="0"/>
              </a:rPr>
              <a:t>t(sc)</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CREATE TABLE IF NOT EXISTS UserTable (key INT, value STRING</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LOAD DATA LOCAL INPATH ‘user.txt' INTO TABLE UserTable</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Queries are expressed in </a:t>
            </a:r>
            <a:r>
              <a:rPr lang="en-US" sz="1372" kern="0" dirty="0" err="1">
                <a:solidFill>
                  <a:schemeClr val="accent4">
                    <a:lumMod val="75000"/>
                  </a:schemeClr>
                </a:solidFill>
                <a:latin typeface="Consolas" panose="020B0609020204030204" pitchFamily="49" charset="0"/>
              </a:rPr>
              <a:t>HiveQL</a:t>
            </a:r>
            <a:r>
              <a:rPr lang="en-US" sz="1372" kern="0" dirty="0">
                <a:solidFill>
                  <a:schemeClr val="accent4">
                    <a:lumMod val="75000"/>
                  </a:schemeClr>
                </a:solidFill>
                <a:latin typeface="Consolas" panose="020B0609020204030204" pitchFamily="49" charset="0"/>
              </a:rPr>
              <a:t>.</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lumMod val="75000"/>
                  </a:schemeClr>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FROM UserTable SELECT Name, Age</a:t>
            </a:r>
            <a:r>
              <a:rPr lang="en-US" sz="1372" kern="0" dirty="0">
                <a:solidFill>
                  <a:schemeClr val="tx1">
                    <a:lumMod val="75000"/>
                    <a:lumOff val="25000"/>
                  </a:schemeClr>
                </a:solidFill>
                <a:latin typeface="Consolas" panose="020B0609020204030204" pitchFamily="49" charset="0"/>
              </a:rPr>
              <a:t>")</a:t>
            </a:r>
          </a:p>
        </p:txBody>
      </p:sp>
    </p:spTree>
    <p:extLst>
      <p:ext uri="{BB962C8B-B14F-4D97-AF65-F5344CB8AC3E}">
        <p14:creationId xmlns:p14="http://schemas.microsoft.com/office/powerpoint/2010/main" val="3073294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2139688"/>
          </a:xfrm>
        </p:spPr>
        <p:txBody>
          <a:bodyPr vert="horz" wrap="square" lIns="448212" tIns="91440" rIns="146304" bIns="91440" rtlCol="0" anchor="t" anchorCtr="0">
            <a:spAutoFit/>
          </a:bodyPr>
          <a:lstStyle/>
          <a:p>
            <a:r>
              <a:rPr lang="en-US" dirty="0"/>
              <a:t>Query Plans and Optimizations in Spark SQL</a:t>
            </a:r>
          </a:p>
        </p:txBody>
      </p:sp>
    </p:spTree>
    <p:extLst>
      <p:ext uri="{BB962C8B-B14F-4D97-AF65-F5344CB8AC3E}">
        <p14:creationId xmlns:p14="http://schemas.microsoft.com/office/powerpoint/2010/main" val="1912844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The Art of Being Lazy</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Just as with RDDs, </a:t>
            </a:r>
            <a:r>
              <a:rPr lang="en-US" sz="2353" kern="0" dirty="0" err="1">
                <a:solidFill>
                  <a:srgbClr val="CB3B1D"/>
                </a:solidFill>
                <a:latin typeface="+mj-lt"/>
              </a:rPr>
              <a:t>DataFrames</a:t>
            </a:r>
            <a:r>
              <a:rPr lang="en-US" sz="2353" kern="0" dirty="0">
                <a:solidFill>
                  <a:srgbClr val="CB3B1D"/>
                </a:solidFill>
                <a:latin typeface="+mj-lt"/>
              </a:rPr>
              <a:t> are evaluated lazily</a:t>
            </a:r>
            <a:r>
              <a:rPr lang="en-US" sz="2000" kern="0" dirty="0">
                <a:solidFill>
                  <a:srgbClr val="CB3B1D"/>
                </a:solidFill>
                <a:latin typeface="+mj-lt"/>
              </a:rPr>
              <a:t>.</a:t>
            </a:r>
          </a:p>
        </p:txBody>
      </p:sp>
      <p:sp>
        <p:nvSpPr>
          <p:cNvPr id="3" name="TextBox 2"/>
          <p:cNvSpPr txBox="1"/>
          <p:nvPr/>
        </p:nvSpPr>
        <p:spPr>
          <a:xfrm>
            <a:off x="721342" y="1926400"/>
            <a:ext cx="8964248" cy="3221527"/>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Transformations</a:t>
            </a:r>
            <a:r>
              <a:rPr lang="en-US" sz="2353" kern="0" dirty="0">
                <a:gradFill>
                  <a:gsLst>
                    <a:gs pos="2917">
                      <a:schemeClr val="tx1"/>
                    </a:gs>
                    <a:gs pos="30000">
                      <a:schemeClr val="tx1"/>
                    </a:gs>
                  </a:gsLst>
                  <a:lin ang="5400000" scaled="0"/>
                </a:gradFill>
                <a:latin typeface="+mj-lt"/>
              </a:rPr>
              <a:t> contribute the query plan, but are not executed upon invocation.</a:t>
            </a:r>
          </a:p>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Actions</a:t>
            </a:r>
            <a:r>
              <a:rPr lang="en-US" sz="2353" kern="0" dirty="0">
                <a:gradFill>
                  <a:gsLst>
                    <a:gs pos="2917">
                      <a:schemeClr val="tx1"/>
                    </a:gs>
                    <a:gs pos="30000">
                      <a:schemeClr val="tx1"/>
                    </a:gs>
                  </a:gsLst>
                  <a:lin ang="5400000" scaled="0"/>
                </a:gradFill>
                <a:latin typeface="+mj-lt"/>
              </a:rPr>
              <a:t> cause the execution of a query</a:t>
            </a:r>
          </a:p>
        </p:txBody>
      </p:sp>
      <p:sp>
        <p:nvSpPr>
          <p:cNvPr id="5" name="TextBox 4"/>
          <p:cNvSpPr txBox="1"/>
          <p:nvPr/>
        </p:nvSpPr>
        <p:spPr>
          <a:xfrm>
            <a:off x="875416"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Transformations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select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filter</a:t>
            </a:r>
          </a:p>
          <a:p>
            <a:pPr marL="280121" indent="-280121"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latin typeface="+mj-lt"/>
              </a:rPr>
              <a:t>groupBy</a:t>
            </a:r>
            <a:endParaRPr lang="en-US" sz="1961" kern="0" dirty="0">
              <a:gradFill>
                <a:gsLst>
                  <a:gs pos="2917">
                    <a:schemeClr val="tx1"/>
                  </a:gs>
                  <a:gs pos="30000">
                    <a:schemeClr val="tx1"/>
                  </a:gs>
                </a:gsLst>
                <a:lin ang="5400000" scaled="0"/>
              </a:gradFill>
              <a:latin typeface="+mj-lt"/>
            </a:endParaRP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intersect </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join</a:t>
            </a:r>
          </a:p>
        </p:txBody>
      </p:sp>
      <p:sp>
        <p:nvSpPr>
          <p:cNvPr id="8" name="TextBox 7"/>
          <p:cNvSpPr txBox="1"/>
          <p:nvPr/>
        </p:nvSpPr>
        <p:spPr>
          <a:xfrm>
            <a:off x="6788552"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Actions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count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collect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head</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take </a:t>
            </a:r>
          </a:p>
        </p:txBody>
      </p:sp>
    </p:spTree>
    <p:extLst>
      <p:ext uri="{BB962C8B-B14F-4D97-AF65-F5344CB8AC3E}">
        <p14:creationId xmlns:p14="http://schemas.microsoft.com/office/powerpoint/2010/main" val="659698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77129" y="2878544"/>
            <a:ext cx="3882057" cy="639763"/>
          </a:xfrm>
        </p:spPr>
        <p:txBody>
          <a:bodyPr/>
          <a:lstStyle/>
          <a:p>
            <a:r>
              <a:rPr lang="en-US" sz="2400" b="1" dirty="0">
                <a:latin typeface="+mj-lt"/>
              </a:rPr>
              <a:t>Transformation examples</a:t>
            </a:r>
          </a:p>
        </p:txBody>
      </p:sp>
      <p:sp>
        <p:nvSpPr>
          <p:cNvPr id="3" name="Text Placeholder 2"/>
          <p:cNvSpPr>
            <a:spLocks noGrp="1"/>
          </p:cNvSpPr>
          <p:nvPr>
            <p:ph type="body" sz="quarter" idx="3"/>
          </p:nvPr>
        </p:nvSpPr>
        <p:spPr>
          <a:xfrm>
            <a:off x="6714210" y="2889959"/>
            <a:ext cx="3895781" cy="639763"/>
          </a:xfrm>
        </p:spPr>
        <p:txBody>
          <a:bodyPr>
            <a:normAutofit/>
          </a:bodyPr>
          <a:lstStyle/>
          <a:p>
            <a:r>
              <a:rPr lang="en-US" sz="2400" b="1" dirty="0">
                <a:latin typeface="+mj-lt"/>
              </a:rPr>
              <a:t>Action examples</a:t>
            </a:r>
          </a:p>
        </p:txBody>
      </p:sp>
      <p:sp>
        <p:nvSpPr>
          <p:cNvPr id="4" name="Title 3"/>
          <p:cNvSpPr>
            <a:spLocks noGrp="1"/>
          </p:cNvSpPr>
          <p:nvPr>
            <p:ph type="title"/>
          </p:nvPr>
        </p:nvSpPr>
        <p:spPr/>
        <p:txBody>
          <a:bodyPr>
            <a:normAutofit/>
          </a:bodyPr>
          <a:lstStyle/>
          <a:p>
            <a:r>
              <a:rPr lang="en-US" dirty="0"/>
              <a:t>Transformations, Actions, Laziness</a:t>
            </a:r>
          </a:p>
        </p:txBody>
      </p:sp>
      <p:sp>
        <p:nvSpPr>
          <p:cNvPr id="5" name="Content Placeholder 4"/>
          <p:cNvSpPr>
            <a:spLocks noGrp="1"/>
          </p:cNvSpPr>
          <p:nvPr>
            <p:ph sz="half" idx="4294967295"/>
          </p:nvPr>
        </p:nvSpPr>
        <p:spPr>
          <a:xfrm>
            <a:off x="6724371" y="3674950"/>
            <a:ext cx="3885620" cy="2877767"/>
          </a:xfrm>
          <a:prstGeom prst="rect">
            <a:avLst/>
          </a:prstGeom>
        </p:spPr>
        <p:txBody>
          <a:bodyPr>
            <a:normAutofit/>
          </a:bodyPr>
          <a:lstStyle/>
          <a:p>
            <a:r>
              <a:rPr lang="en-US" sz="3200" dirty="0">
                <a:latin typeface="Consolas" panose="020B0609020204030204" pitchFamily="49" charset="0"/>
              </a:rPr>
              <a:t>count</a:t>
            </a:r>
          </a:p>
          <a:p>
            <a:r>
              <a:rPr lang="en-US" sz="3200" dirty="0">
                <a:latin typeface="Consolas" panose="020B0609020204030204" pitchFamily="49" charset="0"/>
              </a:rPr>
              <a:t>collect</a:t>
            </a:r>
          </a:p>
          <a:p>
            <a:r>
              <a:rPr lang="en-US" sz="3200" dirty="0">
                <a:latin typeface="Consolas" panose="020B0609020204030204" pitchFamily="49" charset="0"/>
              </a:rPr>
              <a:t>take</a:t>
            </a:r>
          </a:p>
          <a:p>
            <a:r>
              <a:rPr lang="en-US" sz="3200" dirty="0">
                <a:latin typeface="Consolas" panose="020B0609020204030204" pitchFamily="49" charset="0"/>
              </a:rPr>
              <a:t>head</a:t>
            </a:r>
          </a:p>
          <a:p>
            <a:r>
              <a:rPr lang="en-US" sz="3200" dirty="0">
                <a:latin typeface="Consolas" panose="020B0609020204030204" pitchFamily="49" charset="0"/>
              </a:rPr>
              <a:t>show</a:t>
            </a:r>
          </a:p>
        </p:txBody>
      </p:sp>
      <p:sp>
        <p:nvSpPr>
          <p:cNvPr id="6" name="Content Placeholder 5"/>
          <p:cNvSpPr>
            <a:spLocks noGrp="1"/>
          </p:cNvSpPr>
          <p:nvPr>
            <p:ph sz="half" idx="4294967295"/>
          </p:nvPr>
        </p:nvSpPr>
        <p:spPr>
          <a:xfrm>
            <a:off x="1987289" y="3680407"/>
            <a:ext cx="3882057" cy="2877767"/>
          </a:xfrm>
          <a:prstGeom prst="rect">
            <a:avLst/>
          </a:prstGeom>
        </p:spPr>
        <p:txBody>
          <a:bodyPr>
            <a:noAutofit/>
          </a:bodyPr>
          <a:lstStyle/>
          <a:p>
            <a:r>
              <a:rPr lang="en-US" sz="3200" dirty="0">
                <a:latin typeface="Consolas" panose="020B0609020204030204" pitchFamily="49" charset="0"/>
              </a:rPr>
              <a:t>filter</a:t>
            </a:r>
          </a:p>
          <a:p>
            <a:r>
              <a:rPr lang="en-US" sz="3200" dirty="0">
                <a:latin typeface="Consolas" panose="020B0609020204030204" pitchFamily="49" charset="0"/>
              </a:rPr>
              <a:t>select</a:t>
            </a:r>
          </a:p>
          <a:p>
            <a:r>
              <a:rPr lang="en-US" sz="3200" dirty="0" err="1">
                <a:latin typeface="Consolas" panose="020B0609020204030204" pitchFamily="49" charset="0"/>
              </a:rPr>
              <a:t>groupBy</a:t>
            </a:r>
            <a:endParaRPr lang="en-US" sz="3200" dirty="0">
              <a:latin typeface="Consolas" panose="020B0609020204030204" pitchFamily="49" charset="0"/>
            </a:endParaRPr>
          </a:p>
          <a:p>
            <a:r>
              <a:rPr lang="en-US" sz="3200" dirty="0">
                <a:latin typeface="Consolas" panose="020B0609020204030204" pitchFamily="49" charset="0"/>
              </a:rPr>
              <a:t>intersect</a:t>
            </a:r>
          </a:p>
          <a:p>
            <a:r>
              <a:rPr lang="en-US" sz="3200" dirty="0">
                <a:latin typeface="Consolas" panose="020B0609020204030204" pitchFamily="49" charset="0"/>
              </a:rPr>
              <a:t>join</a:t>
            </a:r>
          </a:p>
        </p:txBody>
      </p:sp>
      <p:sp>
        <p:nvSpPr>
          <p:cNvPr id="7" name="Slide Number Placeholder 6"/>
          <p:cNvSpPr>
            <a:spLocks noGrp="1"/>
          </p:cNvSpPr>
          <p:nvPr>
            <p:ph type="sldNum" sz="quarter" idx="4294967295"/>
          </p:nvPr>
        </p:nvSpPr>
        <p:spPr>
          <a:xfrm>
            <a:off x="11564400" y="6370683"/>
            <a:ext cx="558800" cy="364067"/>
          </a:xfrm>
          <a:prstGeom prst="rect">
            <a:avLst/>
          </a:prstGeom>
        </p:spPr>
        <p:txBody>
          <a:bodyPr/>
          <a:lstStyle/>
          <a:p>
            <a:pPr>
              <a:defRPr/>
            </a:pPr>
            <a:fld id="{0E3D2C8F-1C34-3F4C-9785-AD9AA213DF44}" type="slidenum">
              <a:rPr lang="en-US" smtClean="0"/>
              <a:pPr>
                <a:defRPr/>
              </a:pPr>
              <a:t>18</a:t>
            </a:fld>
            <a:endParaRPr lang="en-US" dirty="0"/>
          </a:p>
        </p:txBody>
      </p:sp>
      <p:sp>
        <p:nvSpPr>
          <p:cNvPr id="9" name="TextBox 8"/>
          <p:cNvSpPr txBox="1"/>
          <p:nvPr/>
        </p:nvSpPr>
        <p:spPr>
          <a:xfrm>
            <a:off x="1442434" y="1362647"/>
            <a:ext cx="9167557" cy="1969766"/>
          </a:xfrm>
          <a:prstGeom prst="rect">
            <a:avLst/>
          </a:prstGeom>
          <a:noFill/>
        </p:spPr>
        <p:txBody>
          <a:bodyPr wrap="square" lIns="121917" tIns="60958" rIns="121917" bIns="60958" rtlCol="0">
            <a:spAutoFit/>
          </a:bodyPr>
          <a:lstStyle/>
          <a:p>
            <a:r>
              <a:rPr lang="en-US" sz="2400" dirty="0">
                <a:latin typeface="+mj-lt"/>
                <a:ea typeface="Source Sans Pro Light" charset="0"/>
                <a:cs typeface="Source Sans Pro Light" charset="0"/>
              </a:rPr>
              <a:t>Like RDDs, </a:t>
            </a:r>
            <a:r>
              <a:rPr lang="en-US" sz="2400" dirty="0" err="1">
                <a:latin typeface="+mj-lt"/>
                <a:ea typeface="Source Sans Pro Light" charset="0"/>
                <a:cs typeface="Source Sans Pro Light" charset="0"/>
              </a:rPr>
              <a:t>DataFrames</a:t>
            </a:r>
            <a:r>
              <a:rPr lang="en-US" sz="2400" dirty="0">
                <a:latin typeface="+mj-lt"/>
                <a:ea typeface="Source Sans Pro Light" charset="0"/>
                <a:cs typeface="Source Sans Pro Light" charset="0"/>
              </a:rPr>
              <a:t> are </a:t>
            </a:r>
            <a:r>
              <a:rPr lang="en-US" sz="2400" i="1" dirty="0">
                <a:latin typeface="+mj-lt"/>
                <a:ea typeface="Source Sans Pro Light" charset="0"/>
                <a:cs typeface="Source Sans Pro Light" charset="0"/>
              </a:rPr>
              <a:t>lazy</a:t>
            </a:r>
            <a:r>
              <a:rPr lang="en-US" sz="2400" dirty="0">
                <a:latin typeface="+mj-lt"/>
                <a:ea typeface="Source Sans Pro Light" charset="0"/>
                <a:cs typeface="Source Sans Pro Light" charset="0"/>
              </a:rPr>
              <a:t>. </a:t>
            </a:r>
          </a:p>
          <a:p>
            <a:r>
              <a:rPr lang="en-US" sz="2400" i="1" dirty="0">
                <a:latin typeface="+mj-lt"/>
                <a:ea typeface="Source Sans Pro Light" charset="0"/>
                <a:cs typeface="Source Sans Pro Light" charset="0"/>
              </a:rPr>
              <a:t>Transformations</a:t>
            </a:r>
            <a:r>
              <a:rPr lang="en-US" sz="2400" dirty="0">
                <a:latin typeface="+mj-lt"/>
                <a:ea typeface="Source Sans Pro Light" charset="0"/>
                <a:cs typeface="Source Sans Pro Light" charset="0"/>
              </a:rPr>
              <a:t> contribute to the query plan, but they don't execute anything. </a:t>
            </a:r>
          </a:p>
          <a:p>
            <a:r>
              <a:rPr lang="en-US" sz="2400" i="1" dirty="0">
                <a:latin typeface="+mj-lt"/>
                <a:ea typeface="Source Sans Pro Light" charset="0"/>
                <a:cs typeface="Source Sans Pro Light" charset="0"/>
              </a:rPr>
              <a:t>Actions </a:t>
            </a:r>
            <a:r>
              <a:rPr lang="en-US" sz="2400" dirty="0">
                <a:latin typeface="+mj-lt"/>
                <a:ea typeface="Source Sans Pro Light" charset="0"/>
                <a:cs typeface="Source Sans Pro Light" charset="0"/>
              </a:rPr>
              <a:t>cause the execution of the query.</a:t>
            </a:r>
          </a:p>
          <a:p>
            <a:endParaRPr lang="en-US" sz="2400" dirty="0">
              <a:latin typeface="+mj-lt"/>
              <a:ea typeface="Source Sans Pro Light" charset="0"/>
              <a:cs typeface="Source Sans Pro Light" charset="0"/>
            </a:endParaRPr>
          </a:p>
        </p:txBody>
      </p:sp>
    </p:spTree>
    <p:extLst>
      <p:ext uri="{BB962C8B-B14F-4D97-AF65-F5344CB8AC3E}">
        <p14:creationId xmlns:p14="http://schemas.microsoft.com/office/powerpoint/2010/main" val="36154434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Transformations, Actions, Laziness</a:t>
            </a:r>
          </a:p>
        </p:txBody>
      </p:sp>
      <p:sp>
        <p:nvSpPr>
          <p:cNvPr id="3" name="Content Placeholder 2"/>
          <p:cNvSpPr>
            <a:spLocks noGrp="1"/>
          </p:cNvSpPr>
          <p:nvPr>
            <p:ph idx="1"/>
          </p:nvPr>
        </p:nvSpPr>
        <p:spPr>
          <a:xfrm>
            <a:off x="812049" y="1583943"/>
            <a:ext cx="10469785" cy="4214299"/>
          </a:xfrm>
        </p:spPr>
        <p:txBody>
          <a:bodyPr>
            <a:noAutofit/>
          </a:bodyPr>
          <a:lstStyle/>
          <a:p>
            <a:pPr marL="0" indent="0" algn="ctr">
              <a:buNone/>
            </a:pPr>
            <a:r>
              <a:rPr lang="en-US" sz="3200" b="1" i="1" dirty="0">
                <a:solidFill>
                  <a:srgbClr val="FF0000"/>
                </a:solidFill>
                <a:ea typeface="Source Sans Pro Light" charset="0"/>
                <a:cs typeface="Source Sans Pro Light" charset="0"/>
              </a:rPr>
              <a:t>Actions </a:t>
            </a:r>
            <a:r>
              <a:rPr lang="en-US" sz="3200" b="1" dirty="0">
                <a:solidFill>
                  <a:srgbClr val="FF0000"/>
                </a:solidFill>
                <a:ea typeface="Source Sans Pro Light" charset="0"/>
                <a:cs typeface="Source Sans Pro Light" charset="0"/>
              </a:rPr>
              <a:t>cause the execution of the query.</a:t>
            </a:r>
            <a:endParaRPr lang="en-US" sz="3200" b="1" dirty="0">
              <a:ea typeface="Source Sans Pro Light" charset="0"/>
              <a:cs typeface="Source Sans Pro Light" charset="0"/>
            </a:endParaRPr>
          </a:p>
          <a:p>
            <a:endParaRPr lang="en-US" sz="3200" b="1" dirty="0">
              <a:solidFill>
                <a:srgbClr val="FF0000"/>
              </a:solidFill>
              <a:ea typeface="Source Sans Pro Light" charset="0"/>
              <a:cs typeface="Source Sans Pro Light" charset="0"/>
            </a:endParaRPr>
          </a:p>
          <a:p>
            <a:pPr marL="0" indent="0">
              <a:buNone/>
            </a:pPr>
            <a:r>
              <a:rPr lang="en-US" sz="3200" dirty="0">
                <a:ea typeface="Source Sans Pro Light" charset="0"/>
                <a:cs typeface="Source Sans Pro Light" charset="0"/>
              </a:rPr>
              <a:t>What, exactly, does “execution of the query” mean? It means:</a:t>
            </a:r>
          </a:p>
          <a:p>
            <a:pPr marL="457189" indent="-457189">
              <a:buFont typeface="Arial" charset="0"/>
              <a:buChar char="•"/>
            </a:pPr>
            <a:r>
              <a:rPr lang="en-US" sz="3200" dirty="0"/>
              <a:t>Spark initiates a distributed read of the data source</a:t>
            </a:r>
          </a:p>
          <a:p>
            <a:pPr marL="457189" indent="-457189">
              <a:buFont typeface="Arial" charset="0"/>
              <a:buChar char="•"/>
            </a:pPr>
            <a:r>
              <a:rPr lang="en-US" sz="3200" dirty="0"/>
              <a:t>The data flows through the transformations (the RDDs resulting from the Catalyst query plan)</a:t>
            </a:r>
          </a:p>
          <a:p>
            <a:pPr marL="457189" indent="-457189">
              <a:buFont typeface="Arial" charset="0"/>
              <a:buChar char="•"/>
            </a:pPr>
            <a:r>
              <a:rPr lang="en-US" sz="3200" dirty="0"/>
              <a:t>The result of the action is pulled back into the driver JVM.</a:t>
            </a:r>
          </a:p>
        </p:txBody>
      </p:sp>
    </p:spTree>
    <p:extLst>
      <p:ext uri="{BB962C8B-B14F-4D97-AF65-F5344CB8AC3E}">
        <p14:creationId xmlns:p14="http://schemas.microsoft.com/office/powerpoint/2010/main" val="24338622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a:xfrm>
            <a:off x="0" y="0"/>
            <a:ext cx="12192000" cy="6858000"/>
          </a:xfrm>
        </p:spPr>
      </p:pic>
      <p:sp>
        <p:nvSpPr>
          <p:cNvPr id="3" name="Title 2"/>
          <p:cNvSpPr>
            <a:spLocks noGrp="1"/>
          </p:cNvSpPr>
          <p:nvPr>
            <p:ph type="title"/>
          </p:nvPr>
        </p:nvSpPr>
        <p:spPr/>
        <p:txBody>
          <a:bodyPr/>
          <a:lstStyle/>
          <a:p>
            <a:r>
              <a:rPr lang="en-US" dirty="0">
                <a:solidFill>
                  <a:srgbClr val="FFFFFF"/>
                </a:solidFill>
                <a:ea typeface="Segoe UI" pitchFamily="34" charset="0"/>
              </a:rPr>
              <a:t>Spark SQL</a:t>
            </a:r>
            <a:endParaRPr lang="en-US" dirty="0"/>
          </a:p>
        </p:txBody>
      </p:sp>
      <p:sp>
        <p:nvSpPr>
          <p:cNvPr id="6" name="Rectangle 5"/>
          <p:cNvSpPr/>
          <p:nvPr/>
        </p:nvSpPr>
        <p:spPr bwMode="ltGray">
          <a:xfrm>
            <a:off x="269303" y="291514"/>
            <a:ext cx="5378549" cy="5378549"/>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129915" y="470830"/>
            <a:ext cx="1606863" cy="352102"/>
          </a:xfrm>
          <a:prstGeom prst="rect">
            <a:avLst/>
          </a:prstGeom>
        </p:spPr>
      </p:pic>
      <p:sp>
        <p:nvSpPr>
          <p:cNvPr id="9" name="Text Placeholder 4"/>
          <p:cNvSpPr txBox="1">
            <a:spLocks/>
          </p:cNvSpPr>
          <p:nvPr/>
        </p:nvSpPr>
        <p:spPr>
          <a:xfrm>
            <a:off x="642281" y="1163139"/>
            <a:ext cx="5095209" cy="411084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529" dirty="0">
                <a:solidFill>
                  <a:schemeClr val="bg1"/>
                </a:solidFill>
              </a:rPr>
              <a:t>Relational Data Processing with Spark SQL and </a:t>
            </a:r>
            <a:r>
              <a:rPr lang="en-US" sz="3529" dirty="0" err="1">
                <a:solidFill>
                  <a:schemeClr val="bg1"/>
                </a:solidFill>
              </a:rPr>
              <a:t>DataFrames</a:t>
            </a:r>
            <a:endParaRPr lang="en-US" sz="3529" dirty="0">
              <a:solidFill>
                <a:schemeClr val="bg1"/>
              </a:solidFill>
            </a:endParaRPr>
          </a:p>
        </p:txBody>
      </p:sp>
    </p:spTree>
    <p:extLst>
      <p:ext uri="{BB962C8B-B14F-4D97-AF65-F5344CB8AC3E}">
        <p14:creationId xmlns:p14="http://schemas.microsoft.com/office/powerpoint/2010/main" val="72260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Catalyst Query Optimizer</a:t>
            </a:r>
            <a:endParaRPr lang="en-US" dirty="0"/>
          </a:p>
        </p:txBody>
      </p:sp>
      <p:sp>
        <p:nvSpPr>
          <p:cNvPr id="3" name="Content Placeholder 2"/>
          <p:cNvSpPr>
            <a:spLocks noGrp="1"/>
          </p:cNvSpPr>
          <p:nvPr>
            <p:ph idx="1"/>
          </p:nvPr>
        </p:nvSpPr>
        <p:spPr>
          <a:xfrm>
            <a:off x="812049" y="1583943"/>
            <a:ext cx="10469785" cy="4214299"/>
          </a:xfrm>
        </p:spPr>
        <p:txBody>
          <a:bodyPr>
            <a:noAutofit/>
          </a:bodyPr>
          <a:lstStyle/>
          <a:p>
            <a:pPr marL="457189" indent="-457189">
              <a:buFont typeface="Arial" charset="0"/>
              <a:buChar char="•"/>
            </a:pPr>
            <a:r>
              <a:rPr lang="en-US" sz="3200" dirty="0"/>
              <a:t>Since </a:t>
            </a:r>
            <a:r>
              <a:rPr lang="en-US" sz="3200" dirty="0" err="1"/>
              <a:t>DataFrames</a:t>
            </a:r>
            <a:r>
              <a:rPr lang="en-US" sz="3200" dirty="0"/>
              <a:t> are evaluated lazily, the full DAG is available to compute and optimize</a:t>
            </a:r>
          </a:p>
          <a:p>
            <a:pPr marL="0" indent="0">
              <a:buNone/>
            </a:pPr>
            <a:endParaRPr lang="en-US" sz="3200" dirty="0"/>
          </a:p>
        </p:txBody>
      </p:sp>
      <p:sp>
        <p:nvSpPr>
          <p:cNvPr id="30" name="Rounded Rectangle 29"/>
          <p:cNvSpPr/>
          <p:nvPr/>
        </p:nvSpPr>
        <p:spPr>
          <a:xfrm>
            <a:off x="6689629" y="4506394"/>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1" name="Rounded Rectangle 30"/>
          <p:cNvSpPr/>
          <p:nvPr/>
        </p:nvSpPr>
        <p:spPr>
          <a:xfrm>
            <a:off x="6746081" y="4554871"/>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2" name="Rectangle 31"/>
          <p:cNvSpPr/>
          <p:nvPr/>
        </p:nvSpPr>
        <p:spPr>
          <a:xfrm>
            <a:off x="1666002" y="4209811"/>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SQL AST</a:t>
            </a:r>
          </a:p>
        </p:txBody>
      </p:sp>
      <p:sp>
        <p:nvSpPr>
          <p:cNvPr id="33" name="Rectangle 32"/>
          <p:cNvSpPr/>
          <p:nvPr/>
        </p:nvSpPr>
        <p:spPr>
          <a:xfrm>
            <a:off x="1666002" y="4933425"/>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DataFrame</a:t>
            </a:r>
          </a:p>
        </p:txBody>
      </p:sp>
      <p:sp>
        <p:nvSpPr>
          <p:cNvPr id="34" name="Rounded Rectangle 33"/>
          <p:cNvSpPr/>
          <p:nvPr/>
        </p:nvSpPr>
        <p:spPr>
          <a:xfrm>
            <a:off x="296142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Unresolved Logical Plan</a:t>
            </a:r>
          </a:p>
        </p:txBody>
      </p:sp>
      <p:sp>
        <p:nvSpPr>
          <p:cNvPr id="35" name="Rounded Rectangle 34"/>
          <p:cNvSpPr/>
          <p:nvPr/>
        </p:nvSpPr>
        <p:spPr>
          <a:xfrm>
            <a:off x="4229961"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Logical Plan</a:t>
            </a:r>
          </a:p>
        </p:txBody>
      </p:sp>
      <p:sp>
        <p:nvSpPr>
          <p:cNvPr id="36" name="Rounded Rectangle 35"/>
          <p:cNvSpPr/>
          <p:nvPr/>
        </p:nvSpPr>
        <p:spPr>
          <a:xfrm>
            <a:off x="549849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Optimized Logical Plan</a:t>
            </a:r>
          </a:p>
        </p:txBody>
      </p:sp>
      <p:sp>
        <p:nvSpPr>
          <p:cNvPr id="37" name="Rectangle 36"/>
          <p:cNvSpPr/>
          <p:nvPr/>
        </p:nvSpPr>
        <p:spPr>
          <a:xfrm>
            <a:off x="9829938" y="4584597"/>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RDDs</a:t>
            </a:r>
          </a:p>
        </p:txBody>
      </p:sp>
      <p:sp>
        <p:nvSpPr>
          <p:cNvPr id="38" name="Rounded Rectangle 37"/>
          <p:cNvSpPr/>
          <p:nvPr/>
        </p:nvSpPr>
        <p:spPr>
          <a:xfrm>
            <a:off x="8541697" y="4554173"/>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Selected Physical Plan</a:t>
            </a:r>
          </a:p>
        </p:txBody>
      </p:sp>
      <p:cxnSp>
        <p:nvCxnSpPr>
          <p:cNvPr id="39" name="Straight Arrow Connector 38"/>
          <p:cNvCxnSpPr>
            <a:stCxn id="32" idx="3"/>
            <a:endCxn id="34" idx="1"/>
          </p:cNvCxnSpPr>
          <p:nvPr/>
        </p:nvCxnSpPr>
        <p:spPr>
          <a:xfrm>
            <a:off x="2626093" y="4485391"/>
            <a:ext cx="335331"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3" idx="3"/>
            <a:endCxn id="34" idx="1"/>
          </p:cNvCxnSpPr>
          <p:nvPr/>
        </p:nvCxnSpPr>
        <p:spPr>
          <a:xfrm flipV="1">
            <a:off x="2626093" y="4854520"/>
            <a:ext cx="335331" cy="354483"/>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4" idx="3"/>
            <a:endCxn id="35" idx="1"/>
          </p:cNvCxnSpPr>
          <p:nvPr/>
        </p:nvCxnSpPr>
        <p:spPr>
          <a:xfrm>
            <a:off x="3976103" y="4854520"/>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5" idx="3"/>
            <a:endCxn id="36" idx="1"/>
          </p:cNvCxnSpPr>
          <p:nvPr/>
        </p:nvCxnSpPr>
        <p:spPr>
          <a:xfrm>
            <a:off x="5244637" y="4854522"/>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1" idx="3"/>
            <a:endCxn id="38" idx="1"/>
          </p:cNvCxnSpPr>
          <p:nvPr/>
        </p:nvCxnSpPr>
        <p:spPr>
          <a:xfrm flipV="1">
            <a:off x="7760754" y="4860174"/>
            <a:ext cx="780943" cy="6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8" idx="3"/>
            <a:endCxn id="37" idx="1"/>
          </p:cNvCxnSpPr>
          <p:nvPr/>
        </p:nvCxnSpPr>
        <p:spPr>
          <a:xfrm>
            <a:off x="9556372" y="4860174"/>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630566" y="3974125"/>
            <a:ext cx="917345" cy="369332"/>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Analysis</a:t>
            </a:r>
          </a:p>
        </p:txBody>
      </p:sp>
      <p:sp>
        <p:nvSpPr>
          <p:cNvPr id="46" name="TextBox 45"/>
          <p:cNvSpPr txBox="1"/>
          <p:nvPr/>
        </p:nvSpPr>
        <p:spPr>
          <a:xfrm>
            <a:off x="4614781" y="3851013"/>
            <a:ext cx="1331988" cy="615553"/>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Logical</a:t>
            </a:r>
          </a:p>
          <a:p>
            <a:pPr algn="ctr"/>
            <a:r>
              <a:rPr lang="en-US" sz="1600" dirty="0">
                <a:latin typeface="Source Sans Pro Light"/>
                <a:cs typeface="Source Sans Pro"/>
              </a:rPr>
              <a:t>Optimization</a:t>
            </a:r>
          </a:p>
        </p:txBody>
      </p:sp>
      <p:sp>
        <p:nvSpPr>
          <p:cNvPr id="47" name="TextBox 46"/>
          <p:cNvSpPr txBox="1"/>
          <p:nvPr/>
        </p:nvSpPr>
        <p:spPr>
          <a:xfrm>
            <a:off x="6044149" y="3851013"/>
            <a:ext cx="1002833" cy="615549"/>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Physical</a:t>
            </a:r>
          </a:p>
          <a:p>
            <a:pPr algn="ctr"/>
            <a:r>
              <a:rPr lang="en-US" sz="1600" dirty="0">
                <a:latin typeface="Source Sans Pro Light"/>
                <a:cs typeface="Source Sans Pro"/>
              </a:rPr>
              <a:t>Planning</a:t>
            </a:r>
          </a:p>
        </p:txBody>
      </p:sp>
      <p:cxnSp>
        <p:nvCxnSpPr>
          <p:cNvPr id="48" name="Straight Arrow Connector 47"/>
          <p:cNvCxnSpPr>
            <a:stCxn id="31" idx="3"/>
          </p:cNvCxnSpPr>
          <p:nvPr/>
        </p:nvCxnSpPr>
        <p:spPr>
          <a:xfrm>
            <a:off x="7760753" y="4860874"/>
            <a:ext cx="549619"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1" idx="3"/>
          </p:cNvCxnSpPr>
          <p:nvPr/>
        </p:nvCxnSpPr>
        <p:spPr>
          <a:xfrm flipV="1">
            <a:off x="7760755" y="4228145"/>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rot="16200000">
            <a:off x="7591508" y="4705382"/>
            <a:ext cx="1274771"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Cost Model</a:t>
            </a:r>
          </a:p>
        </p:txBody>
      </p:sp>
      <p:sp>
        <p:nvSpPr>
          <p:cNvPr id="51" name="Rounded Rectangle 50"/>
          <p:cNvSpPr/>
          <p:nvPr/>
        </p:nvSpPr>
        <p:spPr>
          <a:xfrm>
            <a:off x="6802533" y="460334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Physical </a:t>
            </a:r>
            <a:br>
              <a:rPr lang="en-US" sz="1300" dirty="0">
                <a:latin typeface="Source Sans Pro Light"/>
                <a:cs typeface="Source Sans Pro"/>
              </a:rPr>
            </a:br>
            <a:r>
              <a:rPr lang="en-US" sz="1300" dirty="0">
                <a:latin typeface="Source Sans Pro Light"/>
                <a:cs typeface="Source Sans Pro"/>
              </a:rPr>
              <a:t>Plans</a:t>
            </a:r>
          </a:p>
        </p:txBody>
      </p:sp>
      <p:sp>
        <p:nvSpPr>
          <p:cNvPr id="52" name="TextBox 51"/>
          <p:cNvSpPr txBox="1"/>
          <p:nvPr/>
        </p:nvSpPr>
        <p:spPr>
          <a:xfrm>
            <a:off x="9159473" y="3881790"/>
            <a:ext cx="1062684" cy="553997"/>
          </a:xfrm>
          <a:prstGeom prst="rect">
            <a:avLst/>
          </a:prstGeom>
          <a:noFill/>
        </p:spPr>
        <p:txBody>
          <a:bodyPr wrap="none" lIns="121917" tIns="60958" rIns="121917" bIns="60958" rtlCol="0">
            <a:spAutoFit/>
          </a:bodyPr>
          <a:lstStyle/>
          <a:p>
            <a:pPr algn="ctr"/>
            <a:r>
              <a:rPr lang="en-US" sz="1400" dirty="0">
                <a:latin typeface="Source Sans Pro Light"/>
                <a:cs typeface="Source Sans Pro"/>
              </a:rPr>
              <a:t>Code</a:t>
            </a:r>
          </a:p>
          <a:p>
            <a:pPr algn="ctr"/>
            <a:r>
              <a:rPr lang="en-US" sz="1400" dirty="0">
                <a:latin typeface="Source Sans Pro Light"/>
                <a:cs typeface="Source Sans Pro"/>
              </a:rPr>
              <a:t>Generation</a:t>
            </a:r>
          </a:p>
        </p:txBody>
      </p:sp>
      <p:sp>
        <p:nvSpPr>
          <p:cNvPr id="53" name="Rectangle 52"/>
          <p:cNvSpPr/>
          <p:nvPr/>
        </p:nvSpPr>
        <p:spPr>
          <a:xfrm>
            <a:off x="3609191" y="5356692"/>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Catalog</a:t>
            </a:r>
          </a:p>
        </p:txBody>
      </p:sp>
      <p:cxnSp>
        <p:nvCxnSpPr>
          <p:cNvPr id="54" name="Straight Arrow Connector 53"/>
          <p:cNvCxnSpPr>
            <a:stCxn id="53" idx="0"/>
          </p:cNvCxnSpPr>
          <p:nvPr/>
        </p:nvCxnSpPr>
        <p:spPr>
          <a:xfrm flipV="1">
            <a:off x="4089237" y="4872692"/>
            <a:ext cx="0" cy="4839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6512739" y="4863306"/>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1547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57" name="Group 56"/>
          <p:cNvGrpSpPr/>
          <p:nvPr/>
        </p:nvGrpSpPr>
        <p:grpSpPr>
          <a:xfrm>
            <a:off x="4195693" y="2403453"/>
            <a:ext cx="2998795" cy="4047243"/>
            <a:chOff x="319998" y="1169703"/>
            <a:chExt cx="2559152" cy="3637906"/>
          </a:xfrm>
        </p:grpSpPr>
        <p:sp>
          <p:nvSpPr>
            <p:cNvPr id="58" name="TextBox 57"/>
            <p:cNvSpPr txBox="1"/>
            <p:nvPr/>
          </p:nvSpPr>
          <p:spPr>
            <a:xfrm>
              <a:off x="778612" y="1169703"/>
              <a:ext cx="1504496" cy="331978"/>
            </a:xfrm>
            <a:prstGeom prst="rect">
              <a:avLst/>
            </a:prstGeom>
            <a:noFill/>
          </p:spPr>
          <p:txBody>
            <a:bodyPr wrap="square" rtlCol="0">
              <a:spAutoFit/>
            </a:bodyPr>
            <a:lstStyle/>
            <a:p>
              <a:pPr algn="ctr"/>
              <a:r>
                <a:rPr lang="en-US" dirty="0">
                  <a:latin typeface="+mj-lt"/>
                  <a:cs typeface="Source Sans Pro Light"/>
                </a:rPr>
                <a:t>logical plan</a:t>
              </a:r>
            </a:p>
          </p:txBody>
        </p:sp>
        <p:grpSp>
          <p:nvGrpSpPr>
            <p:cNvPr id="59" name="Group 58"/>
            <p:cNvGrpSpPr/>
            <p:nvPr/>
          </p:nvGrpSpPr>
          <p:grpSpPr>
            <a:xfrm>
              <a:off x="319998" y="1767152"/>
              <a:ext cx="2559152" cy="3040457"/>
              <a:chOff x="319998" y="1767152"/>
              <a:chExt cx="2559152" cy="3040457"/>
            </a:xfrm>
          </p:grpSpPr>
          <p:sp>
            <p:nvSpPr>
              <p:cNvPr id="60" name="Rounded Rectangle 59"/>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61" name="Straight Connector 60"/>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64" name="Rounded Rectangle 63"/>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65" name="Straight Connector 64"/>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
        <p:nvSpPr>
          <p:cNvPr id="67" name="TextBox 66"/>
          <p:cNvSpPr txBox="1"/>
          <p:nvPr/>
        </p:nvSpPr>
        <p:spPr>
          <a:xfrm>
            <a:off x="2427595" y="4319570"/>
            <a:ext cx="2538653" cy="415494"/>
          </a:xfrm>
          <a:prstGeom prst="rect">
            <a:avLst/>
          </a:prstGeom>
          <a:noFill/>
        </p:spPr>
        <p:txBody>
          <a:bodyPr wrap="none" lIns="121917" tIns="60958" rIns="121917" bIns="60958" rtlCol="0">
            <a:spAutoFit/>
          </a:bodyPr>
          <a:lstStyle/>
          <a:p>
            <a:r>
              <a:rPr lang="en-US" dirty="0">
                <a:solidFill>
                  <a:srgbClr val="FF0000"/>
                </a:solidFill>
                <a:latin typeface="Source Sans Pro Light"/>
                <a:cs typeface="Source Sans Pro Light"/>
              </a:rPr>
              <a:t>this join is expensive </a:t>
            </a:r>
            <a:r>
              <a:rPr lang="en-US" dirty="0">
                <a:solidFill>
                  <a:srgbClr val="FF0000"/>
                </a:solidFill>
                <a:latin typeface="Source Sans Pro Light"/>
                <a:cs typeface="Source Sans Pro Light"/>
                <a:sym typeface="Wingdings"/>
              </a:rPr>
              <a:t></a:t>
            </a:r>
            <a:endParaRPr lang="en-US" dirty="0">
              <a:solidFill>
                <a:srgbClr val="FF0000"/>
              </a:solidFill>
              <a:latin typeface="Source Sans Pro Light"/>
              <a:cs typeface="Source Sans Pro Light"/>
            </a:endParaRPr>
          </a:p>
        </p:txBody>
      </p:sp>
    </p:spTree>
    <p:extLst>
      <p:ext uri="{BB962C8B-B14F-4D97-AF65-F5344CB8AC3E}">
        <p14:creationId xmlns:p14="http://schemas.microsoft.com/office/powerpoint/2010/main" val="2630089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15" name="Group 14"/>
          <p:cNvGrpSpPr/>
          <p:nvPr/>
        </p:nvGrpSpPr>
        <p:grpSpPr>
          <a:xfrm>
            <a:off x="2401542" y="2482086"/>
            <a:ext cx="2923115" cy="3929784"/>
            <a:chOff x="130107" y="1160470"/>
            <a:chExt cx="2923116" cy="3929784"/>
          </a:xfrm>
        </p:grpSpPr>
        <p:sp>
          <p:nvSpPr>
            <p:cNvPr id="16" name="TextBox 15"/>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17" name="Group 16"/>
            <p:cNvGrpSpPr/>
            <p:nvPr/>
          </p:nvGrpSpPr>
          <p:grpSpPr>
            <a:xfrm>
              <a:off x="130107" y="1767152"/>
              <a:ext cx="2923116" cy="3323102"/>
              <a:chOff x="130107" y="1767152"/>
              <a:chExt cx="2923116" cy="3323102"/>
            </a:xfrm>
          </p:grpSpPr>
          <p:sp>
            <p:nvSpPr>
              <p:cNvPr id="18" name="Rounded Rectangle 17"/>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19" name="Straight Connector 18"/>
              <p:cNvCxnSpPr>
                <a:stCxn id="19" idx="0"/>
                <a:endCxn id="20"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0" name="Straight Connector 19"/>
              <p:cNvCxnSpPr>
                <a:endCxn id="21"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1" name="Rounded Rectangle 20"/>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2" name="Rounded Rectangle 21"/>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3" name="Straight Connector 22"/>
              <p:cNvCxnSpPr>
                <a:endCxn id="20"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4" name="Rounded Rectangle 23"/>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25" name="Group 24"/>
          <p:cNvGrpSpPr/>
          <p:nvPr/>
        </p:nvGrpSpPr>
        <p:grpSpPr>
          <a:xfrm>
            <a:off x="6447630" y="2459370"/>
            <a:ext cx="3101977" cy="3929785"/>
            <a:chOff x="3082851" y="1160197"/>
            <a:chExt cx="3101979" cy="3929785"/>
          </a:xfrm>
        </p:grpSpPr>
        <p:sp>
          <p:nvSpPr>
            <p:cNvPr id="26" name="TextBox 25"/>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27" name="Straight Connector 26"/>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9" name="Rounded Rectangle 28"/>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0" name="Straight Connector 29"/>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2" name="Straight Connector 31"/>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3" name="Rounded Rectangle 32"/>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Tree>
    <p:extLst>
      <p:ext uri="{BB962C8B-B14F-4D97-AF65-F5344CB8AC3E}">
        <p14:creationId xmlns:p14="http://schemas.microsoft.com/office/powerpoint/2010/main" val="32126667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34" name="Group 33"/>
          <p:cNvGrpSpPr/>
          <p:nvPr/>
        </p:nvGrpSpPr>
        <p:grpSpPr>
          <a:xfrm>
            <a:off x="8447782" y="2952886"/>
            <a:ext cx="3216231" cy="2986414"/>
            <a:chOff x="6264089" y="2190744"/>
            <a:chExt cx="2404627" cy="1683721"/>
          </a:xfrm>
        </p:grpSpPr>
        <p:cxnSp>
          <p:nvCxnSpPr>
            <p:cNvPr id="35" name="Straight Connector 34"/>
            <p:cNvCxnSpPr/>
            <p:nvPr/>
          </p:nvCxnSpPr>
          <p:spPr>
            <a:xfrm flipV="1">
              <a:off x="6771427" y="2802749"/>
              <a:ext cx="696002"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6" name="Rounded Rectangle 35"/>
            <p:cNvSpPr/>
            <p:nvPr/>
          </p:nvSpPr>
          <p:spPr>
            <a:xfrm>
              <a:off x="6960091" y="2190744"/>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37" name="Rounded Rectangle 36"/>
            <p:cNvSpPr/>
            <p:nvPr/>
          </p:nvSpPr>
          <p:spPr>
            <a:xfrm>
              <a:off x="6264089"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8" name="Straight Connector 37"/>
            <p:cNvCxnSpPr/>
            <p:nvPr/>
          </p:nvCxnSpPr>
          <p:spPr>
            <a:xfrm flipH="1" flipV="1">
              <a:off x="7467429" y="2802749"/>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9" name="Rounded Rectangle 38"/>
            <p:cNvSpPr/>
            <p:nvPr/>
          </p:nvSpPr>
          <p:spPr>
            <a:xfrm>
              <a:off x="7654041"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b="1" dirty="0">
                  <a:latin typeface="Source Sans Pro"/>
                  <a:cs typeface="Source Sans Pro"/>
                </a:rPr>
                <a:t>filter scan</a:t>
              </a:r>
            </a:p>
            <a:p>
              <a:pPr algn="ctr"/>
              <a:r>
                <a:rPr lang="en-US" dirty="0">
                  <a:latin typeface="Source Sans Pro Light"/>
                  <a:cs typeface="Source Sans Pro Light"/>
                </a:rPr>
                <a:t>(events)</a:t>
              </a:r>
            </a:p>
          </p:txBody>
        </p:sp>
      </p:grpSp>
      <p:sp>
        <p:nvSpPr>
          <p:cNvPr id="40" name="TextBox 39"/>
          <p:cNvSpPr txBox="1"/>
          <p:nvPr/>
        </p:nvSpPr>
        <p:spPr>
          <a:xfrm>
            <a:off x="3478499" y="6203911"/>
            <a:ext cx="6698089" cy="461665"/>
          </a:xfrm>
          <a:prstGeom prst="rect">
            <a:avLst/>
          </a:prstGeom>
          <a:noFill/>
        </p:spPr>
        <p:txBody>
          <a:bodyPr wrap="square" rtlCol="0">
            <a:spAutoFit/>
          </a:bodyPr>
          <a:lstStyle/>
          <a:p>
            <a:r>
              <a:rPr lang="en-US" sz="2400" i="1" dirty="0">
                <a:solidFill>
                  <a:schemeClr val="accent2">
                    <a:lumMod val="75000"/>
                  </a:schemeClr>
                </a:solidFill>
                <a:latin typeface="+mj-lt"/>
                <a:ea typeface="Source Sans Pro" charset="0"/>
                <a:cs typeface="Source Sans Pro" charset="0"/>
              </a:rPr>
              <a:t>filter done by data source (e.g., RDBMS via JDBC)</a:t>
            </a:r>
          </a:p>
        </p:txBody>
      </p:sp>
      <p:grpSp>
        <p:nvGrpSpPr>
          <p:cNvPr id="41" name="Group 40"/>
          <p:cNvGrpSpPr/>
          <p:nvPr/>
        </p:nvGrpSpPr>
        <p:grpSpPr>
          <a:xfrm>
            <a:off x="712493" y="2107519"/>
            <a:ext cx="2923115" cy="3929784"/>
            <a:chOff x="130107" y="1160470"/>
            <a:chExt cx="2923116" cy="3929784"/>
          </a:xfrm>
        </p:grpSpPr>
        <p:sp>
          <p:nvSpPr>
            <p:cNvPr id="42" name="TextBox 41"/>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43" name="Group 42"/>
            <p:cNvGrpSpPr/>
            <p:nvPr/>
          </p:nvGrpSpPr>
          <p:grpSpPr>
            <a:xfrm>
              <a:off x="130107" y="1767152"/>
              <a:ext cx="2923116" cy="3323102"/>
              <a:chOff x="130107" y="1767152"/>
              <a:chExt cx="2923116" cy="3323102"/>
            </a:xfrm>
          </p:grpSpPr>
          <p:sp>
            <p:nvSpPr>
              <p:cNvPr id="44" name="Rounded Rectangle 43"/>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45" name="Straight Connector 44"/>
              <p:cNvCxnSpPr>
                <a:stCxn id="45" idx="0"/>
                <a:endCxn id="46"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6" name="Straight Connector 45"/>
              <p:cNvCxnSpPr>
                <a:endCxn id="47"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7" name="Rounded Rectangle 46"/>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8" name="Rounded Rectangle 47"/>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9" name="Straight Connector 48"/>
              <p:cNvCxnSpPr>
                <a:endCxn id="46"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0" name="Rounded Rectangle 49"/>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51" name="Group 50"/>
          <p:cNvGrpSpPr/>
          <p:nvPr/>
        </p:nvGrpSpPr>
        <p:grpSpPr>
          <a:xfrm>
            <a:off x="4545011" y="2107519"/>
            <a:ext cx="3101977" cy="3929785"/>
            <a:chOff x="3082851" y="1160197"/>
            <a:chExt cx="3101979" cy="3929785"/>
          </a:xfrm>
        </p:grpSpPr>
        <p:sp>
          <p:nvSpPr>
            <p:cNvPr id="52" name="TextBox 51"/>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53" name="Straight Connector 52"/>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4" name="Rounded Rectangle 53"/>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55" name="Rounded Rectangle 54"/>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57" name="Straight Connector 56"/>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9" name="Straight Connector 58"/>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0" name="Rounded Rectangle 59"/>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61" name="TextBox 60"/>
          <p:cNvSpPr txBox="1"/>
          <p:nvPr/>
        </p:nvSpPr>
        <p:spPr>
          <a:xfrm>
            <a:off x="8483552" y="2107519"/>
            <a:ext cx="2860271" cy="646331"/>
          </a:xfrm>
          <a:prstGeom prst="rect">
            <a:avLst/>
          </a:prstGeom>
          <a:noFill/>
        </p:spPr>
        <p:txBody>
          <a:bodyPr wrap="none" rtlCol="0">
            <a:spAutoFit/>
          </a:bodyPr>
          <a:lstStyle/>
          <a:p>
            <a:pPr algn="ctr"/>
            <a:r>
              <a:rPr lang="en-US" dirty="0">
                <a:latin typeface="+mj-lt"/>
                <a:cs typeface="Source Sans Pro Light"/>
              </a:rPr>
              <a:t>optimized plan</a:t>
            </a:r>
          </a:p>
          <a:p>
            <a:pPr algn="ctr"/>
            <a:r>
              <a:rPr lang="en-US" dirty="0">
                <a:latin typeface="+mj-lt"/>
                <a:cs typeface="Source Sans Pro Light"/>
              </a:rPr>
              <a:t>with intelligent data sources</a:t>
            </a:r>
          </a:p>
        </p:txBody>
      </p:sp>
      <p:sp>
        <p:nvSpPr>
          <p:cNvPr id="62" name="Right Arrow 61"/>
          <p:cNvSpPr/>
          <p:nvPr/>
        </p:nvSpPr>
        <p:spPr>
          <a:xfrm rot="19510939">
            <a:off x="9744185" y="5968310"/>
            <a:ext cx="971333" cy="386560"/>
          </a:xfrm>
          <a:prstGeom prst="rightArrow">
            <a:avLst/>
          </a:prstGeom>
          <a:solidFill>
            <a:schemeClr val="accent2">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4347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Intelligent Data Sources</a:t>
            </a:r>
          </a:p>
        </p:txBody>
      </p:sp>
      <p:sp>
        <p:nvSpPr>
          <p:cNvPr id="3" name="TextBox 2"/>
          <p:cNvSpPr txBox="1"/>
          <p:nvPr/>
        </p:nvSpPr>
        <p:spPr>
          <a:xfrm>
            <a:off x="849086" y="1582056"/>
            <a:ext cx="10305143" cy="4956629"/>
          </a:xfrm>
          <a:prstGeom prst="rect">
            <a:avLst/>
          </a:prstGeom>
          <a:noFill/>
        </p:spPr>
        <p:txBody>
          <a:bodyPr wrap="square" lIns="182880" tIns="146304" rIns="182880" bIns="146304" rtlCol="0">
            <a:noAutofit/>
          </a:bodyPr>
          <a:lstStyle/>
          <a:p>
            <a:pPr marL="457200" indent="-457200">
              <a:spcBef>
                <a:spcPts val="1333"/>
              </a:spcBef>
              <a:buFont typeface="Arial" panose="020B0604020202020204" pitchFamily="34" charset="0"/>
              <a:buChar char="•"/>
            </a:pPr>
            <a:r>
              <a:rPr lang="en-US" sz="3200" dirty="0">
                <a:latin typeface="+mj-lt"/>
              </a:rPr>
              <a:t>The Data Sources API can automatically prune columns and push filters to the source</a:t>
            </a:r>
          </a:p>
          <a:p>
            <a:pPr marL="1066785" lvl="1" indent="-457200">
              <a:spcBef>
                <a:spcPts val="1333"/>
              </a:spcBef>
              <a:buFont typeface="Arial" panose="020B0604020202020204" pitchFamily="34" charset="0"/>
              <a:buChar char="•"/>
            </a:pPr>
            <a:r>
              <a:rPr lang="en-US" sz="3200" b="1" dirty="0">
                <a:latin typeface="+mj-lt"/>
              </a:rPr>
              <a:t>Parquet:</a:t>
            </a:r>
            <a:r>
              <a:rPr lang="en-US" sz="3200" dirty="0">
                <a:latin typeface="+mj-lt"/>
              </a:rPr>
              <a:t> skip irrelevant columns and blocks of data; turn string comparison into integer comparisons for dictionary encoded data</a:t>
            </a:r>
          </a:p>
          <a:p>
            <a:pPr marL="1066785" lvl="1" indent="-457200">
              <a:spcBef>
                <a:spcPts val="1333"/>
              </a:spcBef>
              <a:buFont typeface="Arial" panose="020B0604020202020204" pitchFamily="34" charset="0"/>
              <a:buChar char="•"/>
            </a:pPr>
            <a:r>
              <a:rPr lang="en-US" sz="3200" b="1" dirty="0">
                <a:latin typeface="+mj-lt"/>
              </a:rPr>
              <a:t>JDBC:</a:t>
            </a:r>
            <a:r>
              <a:rPr lang="en-US" sz="3200" dirty="0">
                <a:latin typeface="+mj-lt"/>
              </a:rPr>
              <a:t> Rewrite queries to push predicates down</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066246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41178" y="2463851"/>
            <a:ext cx="9403023" cy="38264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96580 w 8724954"/>
              <a:gd name="connsiteY4" fmla="*/ 2981369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2981369"/>
              <a:gd name="connsiteX1" fmla="*/ 4279900 w 8724900"/>
              <a:gd name="connsiteY1" fmla="*/ 317540 h 2981369"/>
              <a:gd name="connsiteX2" fmla="*/ 8724900 w 8724900"/>
              <a:gd name="connsiteY2" fmla="*/ 40 h 2981369"/>
              <a:gd name="connsiteX3" fmla="*/ 8455718 w 8724900"/>
              <a:gd name="connsiteY3" fmla="*/ 1421300 h 2981369"/>
              <a:gd name="connsiteX4" fmla="*/ 8696526 w 8724900"/>
              <a:gd name="connsiteY4" fmla="*/ 2981369 h 2981369"/>
              <a:gd name="connsiteX5" fmla="*/ 4360102 w 8724900"/>
              <a:gd name="connsiteY5" fmla="*/ 2723048 h 2981369"/>
              <a:gd name="connsiteX6" fmla="*/ 85121 w 8724900"/>
              <a:gd name="connsiteY6" fmla="*/ 2973432 h 2981369"/>
              <a:gd name="connsiteX7" fmla="*/ 340418 w 8724900"/>
              <a:gd name="connsiteY7" fmla="*/ 1345100 h 2981369"/>
              <a:gd name="connsiteX8" fmla="*/ 0 w 8724900"/>
              <a:gd name="connsiteY8" fmla="*/ 40 h 2981369"/>
              <a:gd name="connsiteX0" fmla="*/ 9511 w 8734411"/>
              <a:gd name="connsiteY0" fmla="*/ 40 h 2989306"/>
              <a:gd name="connsiteX1" fmla="*/ 4289411 w 8734411"/>
              <a:gd name="connsiteY1" fmla="*/ 317540 h 2989306"/>
              <a:gd name="connsiteX2" fmla="*/ 8734411 w 8734411"/>
              <a:gd name="connsiteY2" fmla="*/ 40 h 2989306"/>
              <a:gd name="connsiteX3" fmla="*/ 8465229 w 8734411"/>
              <a:gd name="connsiteY3" fmla="*/ 1421300 h 2989306"/>
              <a:gd name="connsiteX4" fmla="*/ 8706037 w 8734411"/>
              <a:gd name="connsiteY4" fmla="*/ 2981369 h 2989306"/>
              <a:gd name="connsiteX5" fmla="*/ 4369613 w 8734411"/>
              <a:gd name="connsiteY5" fmla="*/ 2723048 h 2989306"/>
              <a:gd name="connsiteX6" fmla="*/ 52 w 8734411"/>
              <a:gd name="connsiteY6" fmla="*/ 2989306 h 2989306"/>
              <a:gd name="connsiteX7" fmla="*/ 349929 w 8734411"/>
              <a:gd name="connsiteY7" fmla="*/ 1345100 h 2989306"/>
              <a:gd name="connsiteX8" fmla="*/ 9511 w 8734411"/>
              <a:gd name="connsiteY8" fmla="*/ 40 h 2989306"/>
              <a:gd name="connsiteX0" fmla="*/ 47343 w 8734411"/>
              <a:gd name="connsiteY0" fmla="*/ 47622 h 2989266"/>
              <a:gd name="connsiteX1" fmla="*/ 4289411 w 8734411"/>
              <a:gd name="connsiteY1" fmla="*/ 317500 h 2989266"/>
              <a:gd name="connsiteX2" fmla="*/ 8734411 w 8734411"/>
              <a:gd name="connsiteY2" fmla="*/ 0 h 2989266"/>
              <a:gd name="connsiteX3" fmla="*/ 8465229 w 8734411"/>
              <a:gd name="connsiteY3" fmla="*/ 1421260 h 2989266"/>
              <a:gd name="connsiteX4" fmla="*/ 8706037 w 8734411"/>
              <a:gd name="connsiteY4" fmla="*/ 2981329 h 2989266"/>
              <a:gd name="connsiteX5" fmla="*/ 4369613 w 8734411"/>
              <a:gd name="connsiteY5" fmla="*/ 2723008 h 2989266"/>
              <a:gd name="connsiteX6" fmla="*/ 52 w 8734411"/>
              <a:gd name="connsiteY6" fmla="*/ 2989266 h 2989266"/>
              <a:gd name="connsiteX7" fmla="*/ 349929 w 8734411"/>
              <a:gd name="connsiteY7" fmla="*/ 1345060 h 2989266"/>
              <a:gd name="connsiteX8" fmla="*/ 47343 w 8734411"/>
              <a:gd name="connsiteY8" fmla="*/ 47622 h 2989266"/>
              <a:gd name="connsiteX0" fmla="*/ 28427 w 8734411"/>
              <a:gd name="connsiteY0" fmla="*/ 38 h 3013116"/>
              <a:gd name="connsiteX1" fmla="*/ 4289411 w 8734411"/>
              <a:gd name="connsiteY1" fmla="*/ 341350 h 3013116"/>
              <a:gd name="connsiteX2" fmla="*/ 8734411 w 8734411"/>
              <a:gd name="connsiteY2" fmla="*/ 23850 h 3013116"/>
              <a:gd name="connsiteX3" fmla="*/ 8465229 w 8734411"/>
              <a:gd name="connsiteY3" fmla="*/ 1445110 h 3013116"/>
              <a:gd name="connsiteX4" fmla="*/ 8706037 w 8734411"/>
              <a:gd name="connsiteY4" fmla="*/ 3005179 h 3013116"/>
              <a:gd name="connsiteX5" fmla="*/ 4369613 w 8734411"/>
              <a:gd name="connsiteY5" fmla="*/ 2746858 h 3013116"/>
              <a:gd name="connsiteX6" fmla="*/ 52 w 8734411"/>
              <a:gd name="connsiteY6" fmla="*/ 3013116 h 3013116"/>
              <a:gd name="connsiteX7" fmla="*/ 349929 w 8734411"/>
              <a:gd name="connsiteY7" fmla="*/ 1368910 h 3013116"/>
              <a:gd name="connsiteX8" fmla="*/ 28427 w 8734411"/>
              <a:gd name="connsiteY8" fmla="*/ 38 h 3013116"/>
              <a:gd name="connsiteX0" fmla="*/ 0 w 8753274"/>
              <a:gd name="connsiteY0" fmla="*/ 7937 h 2989266"/>
              <a:gd name="connsiteX1" fmla="*/ 4308274 w 8753274"/>
              <a:gd name="connsiteY1" fmla="*/ 317500 h 2989266"/>
              <a:gd name="connsiteX2" fmla="*/ 8753274 w 8753274"/>
              <a:gd name="connsiteY2" fmla="*/ 0 h 2989266"/>
              <a:gd name="connsiteX3" fmla="*/ 8484092 w 8753274"/>
              <a:gd name="connsiteY3" fmla="*/ 1421260 h 2989266"/>
              <a:gd name="connsiteX4" fmla="*/ 8724900 w 8753274"/>
              <a:gd name="connsiteY4" fmla="*/ 2981329 h 2989266"/>
              <a:gd name="connsiteX5" fmla="*/ 4388476 w 8753274"/>
              <a:gd name="connsiteY5" fmla="*/ 2723008 h 2989266"/>
              <a:gd name="connsiteX6" fmla="*/ 18915 w 8753274"/>
              <a:gd name="connsiteY6" fmla="*/ 2989266 h 2989266"/>
              <a:gd name="connsiteX7" fmla="*/ 368792 w 8753274"/>
              <a:gd name="connsiteY7" fmla="*/ 1345060 h 2989266"/>
              <a:gd name="connsiteX8" fmla="*/ 0 w 8753274"/>
              <a:gd name="connsiteY8" fmla="*/ 7937 h 298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53274" h="2989266">
                <a:moveTo>
                  <a:pt x="0" y="7937"/>
                </a:moveTo>
                <a:cubicBezTo>
                  <a:pt x="1435100" y="3704"/>
                  <a:pt x="2873174" y="321733"/>
                  <a:pt x="4308274" y="317500"/>
                </a:cubicBezTo>
                <a:lnTo>
                  <a:pt x="8753274" y="0"/>
                </a:lnTo>
                <a:cubicBezTo>
                  <a:pt x="8752447" y="444120"/>
                  <a:pt x="8484919" y="977140"/>
                  <a:pt x="8484092" y="1421260"/>
                </a:cubicBezTo>
                <a:lnTo>
                  <a:pt x="8724900" y="2981329"/>
                </a:lnTo>
                <a:cubicBezTo>
                  <a:pt x="7280506" y="2976716"/>
                  <a:pt x="5832870" y="2727621"/>
                  <a:pt x="4388476" y="2723008"/>
                </a:cubicBezTo>
                <a:lnTo>
                  <a:pt x="18915" y="2989266"/>
                </a:lnTo>
                <a:cubicBezTo>
                  <a:pt x="13854" y="2417386"/>
                  <a:pt x="373853" y="1916940"/>
                  <a:pt x="368792" y="1345060"/>
                </a:cubicBezTo>
                <a:lnTo>
                  <a:pt x="0" y="7937"/>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45576" y="275167"/>
            <a:ext cx="8351923" cy="909919"/>
          </a:xfrm>
        </p:spPr>
        <p:txBody>
          <a:bodyPr>
            <a:normAutofit/>
          </a:bodyPr>
          <a:lstStyle/>
          <a:p>
            <a:r>
              <a:rPr lang="en-US" dirty="0"/>
              <a:t>Explain</a:t>
            </a:r>
          </a:p>
        </p:txBody>
      </p:sp>
      <p:sp>
        <p:nvSpPr>
          <p:cNvPr id="3" name="Content Placeholder 2"/>
          <p:cNvSpPr>
            <a:spLocks noGrp="1"/>
          </p:cNvSpPr>
          <p:nvPr>
            <p:ph idx="1"/>
          </p:nvPr>
        </p:nvSpPr>
        <p:spPr>
          <a:xfrm>
            <a:off x="1353738" y="1299386"/>
            <a:ext cx="9199876" cy="1240615"/>
          </a:xfrm>
        </p:spPr>
        <p:txBody>
          <a:bodyPr>
            <a:noAutofit/>
          </a:bodyPr>
          <a:lstStyle/>
          <a:p>
            <a:r>
              <a:rPr lang="en-US" sz="2900" dirty="0">
                <a:solidFill>
                  <a:schemeClr val="tx1"/>
                </a:solidFill>
                <a:latin typeface="Source Sans Pro Light" charset="0"/>
                <a:ea typeface="Source Sans Pro Light" charset="0"/>
                <a:cs typeface="Source Sans Pro Light" charset="0"/>
              </a:rPr>
              <a:t>You can dump the query plan to standard output, so you can get an idea of how Spark will execute your  query.</a:t>
            </a:r>
          </a:p>
        </p:txBody>
      </p:sp>
      <p:sp>
        <p:nvSpPr>
          <p:cNvPr id="5" name="Rectangle 4"/>
          <p:cNvSpPr/>
          <p:nvPr/>
        </p:nvSpPr>
        <p:spPr>
          <a:xfrm>
            <a:off x="1638301" y="2705101"/>
            <a:ext cx="8880475" cy="33147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endParaRPr lang="en-US" sz="1500" dirty="0">
              <a:solidFill>
                <a:srgbClr val="0070C0"/>
              </a:solidFill>
              <a:latin typeface="Consolas" charset="0"/>
              <a:ea typeface="Consolas" charset="0"/>
              <a:cs typeface="Consolas" charset="0"/>
            </a:endParaRPr>
          </a:p>
          <a:p>
            <a:endParaRPr lang="en-US" sz="1500" dirty="0">
              <a:solidFill>
                <a:srgbClr val="0070C0"/>
              </a:solidFill>
              <a:latin typeface="Consolas" charset="0"/>
              <a:ea typeface="Consolas" charset="0"/>
              <a:cs typeface="Consolas" charset="0"/>
            </a:endParaRP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err="1">
                <a:solidFill>
                  <a:schemeClr val="accent6">
                    <a:lumMod val="75000"/>
                  </a:schemeClr>
                </a:solidFill>
                <a:latin typeface="Consolas" charset="0"/>
                <a:ea typeface="Consolas" charset="0"/>
                <a:cs typeface="Consolas" charset="0"/>
              </a:rPr>
              <a:t>val</a:t>
            </a:r>
            <a:r>
              <a:rPr lang="en-US" sz="1500" dirty="0">
                <a:solidFill>
                  <a:schemeClr val="accent6">
                    <a:lumMod val="75000"/>
                  </a:schemeClr>
                </a:solidFill>
                <a:latin typeface="Consolas" charset="0"/>
                <a:ea typeface="Consolas" charset="0"/>
                <a:cs typeface="Consolas" charset="0"/>
              </a:rPr>
              <a:t> </a:t>
            </a:r>
            <a:r>
              <a:rPr lang="en-US" sz="1500" b="1" dirty="0">
                <a:solidFill>
                  <a:schemeClr val="tx1"/>
                </a:solidFill>
                <a:latin typeface="Consolas" charset="0"/>
                <a:ea typeface="Consolas" charset="0"/>
                <a:cs typeface="Consolas" charset="0"/>
              </a:rPr>
              <a:t>df3 = </a:t>
            </a:r>
            <a:r>
              <a:rPr lang="en-US" sz="1500" b="1" dirty="0" err="1">
                <a:solidFill>
                  <a:schemeClr val="tx1"/>
                </a:solidFill>
                <a:latin typeface="Consolas" charset="0"/>
                <a:ea typeface="Consolas" charset="0"/>
                <a:cs typeface="Consolas" charset="0"/>
              </a:rPr>
              <a:t>df.join</a:t>
            </a:r>
            <a:r>
              <a:rPr lang="en-US" sz="1500" b="1" dirty="0">
                <a:solidFill>
                  <a:schemeClr val="tx1"/>
                </a:solidFill>
                <a:latin typeface="Consolas" charset="0"/>
                <a:ea typeface="Consolas" charset="0"/>
                <a:cs typeface="Consolas" charset="0"/>
              </a:rPr>
              <a:t>(df2,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&amp;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a:t>
            </a: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a:solidFill>
                  <a:schemeClr val="tx1"/>
                </a:solidFill>
                <a:latin typeface="Consolas" charset="0"/>
                <a:ea typeface="Consolas" charset="0"/>
                <a:cs typeface="Consolas" charset="0"/>
              </a:rPr>
              <a:t>df3.explain()</a:t>
            </a:r>
          </a:p>
          <a:p>
            <a:endParaRPr lang="en-US" sz="1500" b="1" dirty="0">
              <a:solidFill>
                <a:schemeClr val="tx1"/>
              </a:solidFill>
              <a:latin typeface="Consolas" charset="0"/>
              <a:ea typeface="Consolas" charset="0"/>
              <a:cs typeface="Consolas" charset="0"/>
            </a:endParaRPr>
          </a:p>
          <a:p>
            <a:r>
              <a:rPr lang="en-US" sz="1500" dirty="0" err="1">
                <a:solidFill>
                  <a:srgbClr val="666666"/>
                </a:solidFill>
                <a:latin typeface="Consolas" charset="0"/>
                <a:ea typeface="Consolas" charset="0"/>
                <a:cs typeface="Consolas" charset="0"/>
              </a:rPr>
              <a:t>ShuffledHashJoin</a:t>
            </a:r>
            <a:r>
              <a:rPr lang="en-US" sz="1500" dirty="0">
                <a:solidFill>
                  <a:srgbClr val="666666"/>
                </a:solidFill>
                <a:latin typeface="Consolas" charset="0"/>
                <a:ea typeface="Consolas" charset="0"/>
                <a:cs typeface="Consolas" charset="0"/>
              </a:rPr>
              <a:t> [last_name#18], [lastName#36], </a:t>
            </a:r>
            <a:r>
              <a:rPr lang="en-US" sz="1500" dirty="0" err="1">
                <a:solidFill>
                  <a:srgbClr val="666666"/>
                </a:solidFill>
                <a:latin typeface="Consolas" charset="0"/>
                <a:ea typeface="Consolas" charset="0"/>
                <a:cs typeface="Consolas" charset="0"/>
              </a:rPr>
              <a:t>BuildRight</a:t>
            </a:r>
            <a:endParaRPr lang="en-US" sz="1500" dirty="0">
              <a:solidFill>
                <a:srgbClr val="666666"/>
              </a:solidFill>
              <a:latin typeface="Consolas" charset="0"/>
              <a:ea typeface="Consolas" charset="0"/>
              <a:cs typeface="Consolas" charset="0"/>
            </a:endParaRP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[first_name#17,last_name#18,gender#19,age#20L],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[41] at </a:t>
            </a:r>
            <a:r>
              <a:rPr lang="en-US" sz="1500" dirty="0" err="1">
                <a:solidFill>
                  <a:srgbClr val="666666"/>
                </a:solidFill>
                <a:latin typeface="Consolas" charset="0"/>
                <a:ea typeface="Consolas" charset="0"/>
                <a:cs typeface="Consolas" charset="0"/>
              </a:rPr>
              <a:t>applySchemaToPythonRDD</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[firstName#35,lastName#36,medium#37],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[118] at </a:t>
            </a:r>
            <a:r>
              <a:rPr lang="en-US" sz="1500" dirty="0" err="1">
                <a:solidFill>
                  <a:srgbClr val="666666"/>
                </a:solidFill>
                <a:latin typeface="Consolas" charset="0"/>
                <a:ea typeface="Consolas" charset="0"/>
                <a:cs typeface="Consolas" charset="0"/>
              </a:rPr>
              <a:t>executedPlan</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endParaRPr lang="en-US" sz="1500" dirty="0">
              <a:solidFill>
                <a:srgbClr val="666666"/>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15560" y="2795253"/>
            <a:ext cx="315382" cy="464575"/>
          </a:xfrm>
          <a:prstGeom prst="rect">
            <a:avLst/>
          </a:prstGeom>
        </p:spPr>
      </p:pic>
    </p:spTree>
    <p:extLst>
      <p:ext uri="{BB962C8B-B14F-4D97-AF65-F5344CB8AC3E}">
        <p14:creationId xmlns:p14="http://schemas.microsoft.com/office/powerpoint/2010/main" val="40393391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97000" y="1143000"/>
            <a:ext cx="9372600" cy="552558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87508" y="160866"/>
            <a:ext cx="8351923" cy="867833"/>
          </a:xfrm>
        </p:spPr>
        <p:txBody>
          <a:bodyPr>
            <a:normAutofit fontScale="90000"/>
          </a:bodyPr>
          <a:lstStyle/>
          <a:p>
            <a:r>
              <a:rPr lang="en-US" dirty="0"/>
              <a:t>Explain</a:t>
            </a:r>
          </a:p>
        </p:txBody>
      </p:sp>
      <p:sp>
        <p:nvSpPr>
          <p:cNvPr id="3" name="Content Placeholder 2"/>
          <p:cNvSpPr>
            <a:spLocks noGrp="1"/>
          </p:cNvSpPr>
          <p:nvPr>
            <p:ph idx="1"/>
          </p:nvPr>
        </p:nvSpPr>
        <p:spPr>
          <a:xfrm>
            <a:off x="2987831" y="877837"/>
            <a:ext cx="6190939" cy="588559"/>
          </a:xfrm>
        </p:spPr>
        <p:txBody>
          <a:bodyPr>
            <a:normAutofit fontScale="55000" lnSpcReduction="20000"/>
          </a:bodyPr>
          <a:lstStyle/>
          <a:p>
            <a:r>
              <a:rPr lang="en-US" dirty="0">
                <a:solidFill>
                  <a:schemeClr val="tx1"/>
                </a:solidFill>
                <a:latin typeface="Source Sans Pro Light" charset="0"/>
                <a:ea typeface="Source Sans Pro Light" charset="0"/>
                <a:cs typeface="Source Sans Pro Light" charset="0"/>
              </a:rPr>
              <a:t>Pass </a:t>
            </a:r>
            <a:r>
              <a:rPr lang="en-US" dirty="0">
                <a:solidFill>
                  <a:srgbClr val="0070C0"/>
                </a:solidFill>
                <a:latin typeface="Consolas" charset="0"/>
                <a:ea typeface="Consolas" charset="0"/>
                <a:cs typeface="Consolas" charset="0"/>
              </a:rPr>
              <a:t>true</a:t>
            </a:r>
            <a:r>
              <a:rPr lang="en-US" dirty="0">
                <a:solidFill>
                  <a:schemeClr val="tx1"/>
                </a:solidFill>
                <a:latin typeface="Source Sans Pro Light" charset="0"/>
                <a:ea typeface="Source Sans Pro Light" charset="0"/>
                <a:cs typeface="Source Sans Pro Light" charset="0"/>
              </a:rPr>
              <a:t> to get a more detailed query plan.</a:t>
            </a:r>
          </a:p>
        </p:txBody>
      </p:sp>
      <p:sp>
        <p:nvSpPr>
          <p:cNvPr id="5" name="Rectangle 4"/>
          <p:cNvSpPr/>
          <p:nvPr/>
        </p:nvSpPr>
        <p:spPr>
          <a:xfrm>
            <a:off x="1663701" y="1371602"/>
            <a:ext cx="8880475" cy="501015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000" dirty="0" err="1">
                <a:solidFill>
                  <a:schemeClr val="tx1"/>
                </a:solidFill>
                <a:latin typeface="Consolas" charset="0"/>
                <a:ea typeface="Consolas" charset="0"/>
                <a:cs typeface="Consolas" charset="0"/>
              </a:rPr>
              <a:t>scala</a:t>
            </a:r>
            <a:r>
              <a:rPr lang="en-US" sz="1000" dirty="0">
                <a:solidFill>
                  <a:schemeClr val="tx1"/>
                </a:solidFill>
                <a:latin typeface="Consolas" charset="0"/>
                <a:ea typeface="Consolas" charset="0"/>
                <a:cs typeface="Consolas" charset="0"/>
              </a:rPr>
              <a:t>&gt; </a:t>
            </a:r>
            <a:r>
              <a:rPr lang="en-US" sz="1000" b="1" dirty="0" err="1">
                <a:solidFill>
                  <a:schemeClr val="tx1"/>
                </a:solidFill>
                <a:latin typeface="Consolas" charset="0"/>
                <a:ea typeface="Consolas" charset="0"/>
                <a:cs typeface="Consolas" charset="0"/>
              </a:rPr>
              <a:t>df.join</a:t>
            </a:r>
            <a:r>
              <a:rPr lang="en-US" sz="1000" b="1" dirty="0">
                <a:solidFill>
                  <a:schemeClr val="tx1"/>
                </a:solidFill>
                <a:latin typeface="Consolas" charset="0"/>
                <a:ea typeface="Consolas" charset="0"/>
                <a:cs typeface="Consolas" charset="0"/>
              </a:rPr>
              <a:t>(df2, lower(</a:t>
            </a:r>
            <a:r>
              <a:rPr lang="en-US" sz="1000" b="1" dirty="0" err="1">
                <a:solidFill>
                  <a:schemeClr val="tx1"/>
                </a:solidFill>
                <a:latin typeface="Consolas" charset="0"/>
                <a:ea typeface="Consolas" charset="0"/>
                <a:cs typeface="Consolas" charset="0"/>
              </a:rPr>
              <a:t>df</a:t>
            </a:r>
            <a:r>
              <a:rPr lang="en-US" sz="1000" b="1" dirty="0">
                <a:solidFill>
                  <a:schemeClr val="tx1"/>
                </a:solidFill>
                <a:latin typeface="Consolas" charset="0"/>
                <a:ea typeface="Consolas" charset="0"/>
                <a:cs typeface="Consolas" charset="0"/>
              </a:rPr>
              <a:t>(</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 === lower(df2(</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))).explain(</a:t>
            </a:r>
            <a:r>
              <a:rPr lang="en-US" sz="1000" b="1" dirty="0">
                <a:solidFill>
                  <a:srgbClr val="8A2804"/>
                </a:solidFill>
                <a:latin typeface="Consolas" charset="0"/>
                <a:ea typeface="Consolas" charset="0"/>
                <a:cs typeface="Consolas" charset="0"/>
              </a:rPr>
              <a:t>true</a:t>
            </a:r>
            <a:r>
              <a:rPr lang="en-US" sz="1000" b="1" dirty="0">
                <a:solidFill>
                  <a:schemeClr val="tx1"/>
                </a:solidFill>
                <a:latin typeface="Consolas" charset="0"/>
                <a:ea typeface="Consolas" charset="0"/>
                <a:cs typeface="Consolas" charset="0"/>
              </a:rPr>
              <a:t>)</a:t>
            </a:r>
          </a:p>
          <a:p>
            <a:r>
              <a:rPr lang="en-US" sz="1000" dirty="0">
                <a:solidFill>
                  <a:schemeClr val="tx1"/>
                </a:solidFill>
                <a:latin typeface="Consolas" charset="0"/>
                <a:ea typeface="Consolas" charset="0"/>
                <a:cs typeface="Consolas" charset="0"/>
              </a:rPr>
              <a:t>== Parsed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Analyzed Logical Plan ==</a:t>
            </a:r>
          </a:p>
          <a:p>
            <a:r>
              <a:rPr lang="en-US" sz="1000" dirty="0" err="1">
                <a:solidFill>
                  <a:schemeClr val="tx1"/>
                </a:solidFill>
                <a:latin typeface="Consolas" charset="0"/>
                <a:ea typeface="Consolas" charset="0"/>
                <a:cs typeface="Consolas" charset="0"/>
              </a:rPr>
              <a:t>birthDate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gender: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middleName</a:t>
            </a:r>
            <a:r>
              <a:rPr lang="en-US" sz="1000" dirty="0">
                <a:solidFill>
                  <a:schemeClr val="tx1"/>
                </a:solidFill>
                <a:latin typeface="Consolas" charset="0"/>
                <a:ea typeface="Consolas" charset="0"/>
                <a:cs typeface="Consolas" charset="0"/>
              </a:rPr>
              <a:t>: string, salary: </a:t>
            </a:r>
            <a:r>
              <a:rPr lang="en-US" sz="1000" dirty="0" err="1">
                <a:solidFill>
                  <a:schemeClr val="tx1"/>
                </a:solidFill>
                <a:latin typeface="Consolas" charset="0"/>
                <a:ea typeface="Consolas" charset="0"/>
                <a:cs typeface="Consolas" charset="0"/>
              </a:rPr>
              <a:t>bigint</a:t>
            </a:r>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ssn</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medium: string</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Optimized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Physical Plan ==</a:t>
            </a:r>
          </a:p>
          <a:p>
            <a:r>
              <a:rPr lang="en-US" sz="1000" dirty="0" err="1">
                <a:solidFill>
                  <a:schemeClr val="tx1"/>
                </a:solidFill>
                <a:latin typeface="Consolas" charset="0"/>
                <a:ea typeface="Consolas" charset="0"/>
                <a:cs typeface="Consolas" charset="0"/>
              </a:rPr>
              <a:t>ShuffledHashJoin</a:t>
            </a:r>
            <a:r>
              <a:rPr lang="en-US" sz="1000" dirty="0">
                <a:solidFill>
                  <a:schemeClr val="tx1"/>
                </a:solidFill>
                <a:latin typeface="Consolas" charset="0"/>
                <a:ea typeface="Consolas" charset="0"/>
                <a:cs typeface="Consolas" charset="0"/>
              </a:rPr>
              <a:t> [Lower(firstName#1)], [Lower(firstName#13)], </a:t>
            </a:r>
            <a:r>
              <a:rPr lang="en-US" sz="1000" dirty="0" err="1">
                <a:solidFill>
                  <a:schemeClr val="tx1"/>
                </a:solidFill>
                <a:latin typeface="Consolas" charset="0"/>
                <a:ea typeface="Consolas" charset="0"/>
                <a:cs typeface="Consolas" charset="0"/>
              </a:rPr>
              <a:t>BuildRight</a:t>
            </a:r>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[birthDate#0,firstName#1,gender#2,lastName#3,middleName#4,salary#5L,ssn#6],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[40] at explain at &lt;console&gt;:25</a:t>
            </a: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[firstName#13,lastName#14,medium#15],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[43] at explain at &lt;console&gt;:25</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Code Generation: false</a:t>
            </a:r>
          </a:p>
          <a:p>
            <a:r>
              <a:rPr lang="en-US" sz="1000" dirty="0">
                <a:solidFill>
                  <a:schemeClr val="tx1"/>
                </a:solidFill>
                <a:latin typeface="Consolas" charset="0"/>
                <a:ea typeface="Consolas" charset="0"/>
                <a:cs typeface="Consolas" charset="0"/>
              </a:rPr>
              <a:t>== RDD ==</a:t>
            </a:r>
          </a:p>
          <a:p>
            <a:endParaRPr lang="en-US" sz="1000"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4227233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DataFrame limitations</a:t>
            </a:r>
          </a:p>
        </p:txBody>
      </p:sp>
      <p:sp>
        <p:nvSpPr>
          <p:cNvPr id="5" name="Content Placeholder 2"/>
          <p:cNvSpPr>
            <a:spLocks noGrp="1"/>
          </p:cNvSpPr>
          <p:nvPr>
            <p:ph idx="1"/>
          </p:nvPr>
        </p:nvSpPr>
        <p:spPr>
          <a:xfrm>
            <a:off x="540378" y="1461711"/>
            <a:ext cx="10664651" cy="4737943"/>
          </a:xfrm>
        </p:spPr>
        <p:txBody>
          <a:bodyPr>
            <a:noAutofit/>
          </a:bodyPr>
          <a:lstStyle/>
          <a:p>
            <a:pPr marL="457189" indent="-457189"/>
            <a:r>
              <a:rPr lang="en-US" sz="2900" dirty="0"/>
              <a:t>Catalyst does not automatically repartition </a:t>
            </a:r>
            <a:r>
              <a:rPr lang="en-US" sz="2900" dirty="0" err="1"/>
              <a:t>DataFrames</a:t>
            </a:r>
            <a:r>
              <a:rPr lang="en-US" sz="2900" dirty="0"/>
              <a:t> optimally</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During a DF shuffle, Spark SQL will just use</a:t>
            </a:r>
          </a:p>
          <a:p>
            <a:pPr marL="1295368" lvl="1" indent="-457189"/>
            <a:r>
              <a:rPr lang="en-US" sz="2400" dirty="0" err="1">
                <a:latin typeface="Consolas"/>
                <a:ea typeface="Anonymous Pro" panose="02060609030202000504" pitchFamily="49" charset="0"/>
                <a:cs typeface="Consolas"/>
              </a:rPr>
              <a:t>spark.sql.shuffle.partitions</a:t>
            </a:r>
            <a:r>
              <a:rPr lang="en-US" sz="2400" dirty="0"/>
              <a:t> </a:t>
            </a:r>
          </a:p>
          <a:p>
            <a:pPr marL="1295368" lvl="1" indent="-457189"/>
            <a:r>
              <a:rPr lang="en-US" sz="2400" dirty="0">
                <a:latin typeface="+mj-lt"/>
              </a:rPr>
              <a:t>to determine the number of partitions in the downstream RDD</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All SQL configurations can be changed </a:t>
            </a:r>
          </a:p>
          <a:p>
            <a:pPr marL="1295368" lvl="1" indent="-457189"/>
            <a:r>
              <a:rPr lang="en-US" sz="2400" dirty="0">
                <a:solidFill>
                  <a:schemeClr val="tx1"/>
                </a:solidFill>
                <a:latin typeface="Source Sans Pro Light" charset="0"/>
                <a:ea typeface="Source Sans Pro Light" charset="0"/>
                <a:cs typeface="Source Sans Pro Light" charset="0"/>
              </a:rPr>
              <a:t>via </a:t>
            </a:r>
            <a:r>
              <a:rPr lang="en-US" sz="2400" dirty="0" err="1">
                <a:latin typeface="Consolas"/>
                <a:ea typeface="Anonymous Pro" panose="02060609030202000504" pitchFamily="49" charset="0"/>
                <a:cs typeface="Consolas"/>
              </a:rPr>
              <a:t>sqlContext.setConf</a:t>
            </a:r>
            <a:r>
              <a:rPr lang="en-US" sz="2400" dirty="0">
                <a:latin typeface="Consolas"/>
                <a:ea typeface="Anonymous Pro" panose="02060609030202000504" pitchFamily="49" charset="0"/>
                <a:cs typeface="Consolas"/>
              </a:rPr>
              <a:t>(key, value)</a:t>
            </a:r>
            <a:endParaRPr lang="en-US" sz="2400" dirty="0">
              <a:latin typeface="Consolas"/>
              <a:cs typeface="Consolas"/>
            </a:endParaRPr>
          </a:p>
        </p:txBody>
      </p:sp>
    </p:spTree>
    <p:extLst>
      <p:ext uri="{BB962C8B-B14F-4D97-AF65-F5344CB8AC3E}">
        <p14:creationId xmlns:p14="http://schemas.microsoft.com/office/powerpoint/2010/main" val="1156784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463639" y="1398175"/>
            <a:ext cx="11249831" cy="440749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a:t>
            </a:r>
            <a:r>
              <a:rPr lang="en-US" dirty="0" err="1"/>
              <a:t>DataFrame</a:t>
            </a:r>
            <a:r>
              <a:rPr lang="en-US" dirty="0"/>
              <a:t> in Scala</a:t>
            </a:r>
          </a:p>
        </p:txBody>
      </p:sp>
      <p:sp>
        <p:nvSpPr>
          <p:cNvPr id="9" name="Rectangle 8"/>
          <p:cNvSpPr/>
          <p:nvPr/>
        </p:nvSpPr>
        <p:spPr>
          <a:xfrm>
            <a:off x="710498" y="1619043"/>
            <a:ext cx="10864932" cy="38756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SparkContext</a:t>
            </a:r>
            <a:r>
              <a:rPr lang="en-US" sz="1800" dirty="0">
                <a:solidFill>
                  <a:srgbClr val="000000"/>
                </a:solidFill>
                <a:latin typeface="Consolas" charset="0"/>
                <a:ea typeface="Consolas" charset="0"/>
                <a:cs typeface="Consolas" charset="0"/>
              </a:rPr>
              <a:t>}</a:t>
            </a:r>
          </a:p>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org.apache.spark.sql.SQLContext</a:t>
            </a:r>
            <a:endParaRPr lang="en-US" sz="1800" dirty="0">
              <a:solidFill>
                <a:srgbClr val="000000"/>
              </a:solidFill>
              <a:latin typeface="Consolas" charset="0"/>
              <a:ea typeface="Consolas" charset="0"/>
              <a:cs typeface="Consolas" charset="0"/>
            </a:endParaRPr>
          </a:p>
          <a:p>
            <a:endParaRPr lang="en-US" sz="1800" dirty="0">
              <a:latin typeface="Consolas" charset="0"/>
              <a:ea typeface="Consolas" charset="0"/>
              <a:cs typeface="Consolas" charset="0"/>
            </a:endParaRPr>
          </a:p>
          <a:p>
            <a:r>
              <a:rPr lang="en-US" sz="1800" b="1" dirty="0" err="1">
                <a:solidFill>
                  <a:srgbClr val="7F0055"/>
                </a:solidFill>
                <a:latin typeface="Consolas" charset="0"/>
                <a:ea typeface="Consolas" charset="0"/>
                <a:cs typeface="Consolas" charset="0"/>
              </a:rPr>
              <a:t>val</a:t>
            </a:r>
            <a:r>
              <a:rPr lang="en-US" sz="1800" b="1" dirty="0">
                <a:solidFill>
                  <a:srgbClr val="7F0055"/>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conf</a:t>
            </a:r>
            <a:r>
              <a:rPr lang="en-US" sz="1800" b="1" dirty="0">
                <a:solidFill>
                  <a:srgbClr val="000000"/>
                </a:solidFill>
                <a:latin typeface="Consolas" charset="0"/>
                <a:ea typeface="Consolas" charset="0"/>
                <a:cs typeface="Consolas" charset="0"/>
              </a:rPr>
              <a:t> </a:t>
            </a:r>
            <a:r>
              <a:rPr lang="en-US" sz="1800" b="1" dirty="0">
                <a:solidFill>
                  <a:srgbClr val="7F0055"/>
                </a:solidFill>
                <a:latin typeface="Consolas" charset="0"/>
                <a:ea typeface="Consolas" charset="0"/>
                <a:cs typeface="Consolas" charset="0"/>
              </a:rPr>
              <a:t>= new </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setAppName</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appName</a:t>
            </a:r>
            <a:r>
              <a:rPr lang="en-US" sz="1800" dirty="0">
                <a:solidFill>
                  <a:srgbClr val="000000"/>
                </a:solidFill>
                <a:latin typeface="Consolas" charset="0"/>
                <a:ea typeface="Consolas" charset="0"/>
                <a:cs typeface="Consolas" charset="0"/>
              </a:rPr>
              <a:t>).</a:t>
            </a:r>
          </a:p>
          <a:p>
            <a:r>
              <a:rPr lang="fi-FI" sz="1800" dirty="0">
                <a:latin typeface="Consolas" charset="0"/>
                <a:ea typeface="Consolas" charset="0"/>
                <a:cs typeface="Consolas" charset="0"/>
              </a:rPr>
              <a:t>                           </a:t>
            </a:r>
            <a:r>
              <a:rPr lang="fi-FI" sz="1800" dirty="0">
                <a:solidFill>
                  <a:srgbClr val="000000"/>
                </a:solidFill>
                <a:latin typeface="Consolas" charset="0"/>
                <a:ea typeface="Consolas" charset="0"/>
                <a:cs typeface="Consolas" charset="0"/>
              </a:rPr>
              <a:t>setMaster(</a:t>
            </a:r>
            <a:r>
              <a:rPr lang="fi-FI" sz="1800" dirty="0" err="1">
                <a:solidFill>
                  <a:srgbClr val="000000"/>
                </a:solidFill>
                <a:latin typeface="Consolas" charset="0"/>
                <a:ea typeface="Consolas" charset="0"/>
                <a:cs typeface="Consolas" charset="0"/>
              </a:rPr>
              <a:t>master</a:t>
            </a:r>
            <a:r>
              <a:rPr lang="fi-FI" sz="1800" dirty="0">
                <a:solidFill>
                  <a:srgbClr val="000000"/>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Returns</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existing</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SparkContext</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if</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there</a:t>
            </a:r>
            <a:r>
              <a:rPr lang="fi-FI" sz="1800" dirty="0">
                <a:solidFill>
                  <a:srgbClr val="00A019"/>
                </a:solidFill>
                <a:latin typeface="Consolas" charset="0"/>
                <a:ea typeface="Consolas" charset="0"/>
                <a:cs typeface="Consolas" charset="0"/>
              </a:rPr>
              <a:t> is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otherwise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creates</a:t>
            </a:r>
            <a:r>
              <a:rPr lang="fi-FI" sz="1800" dirty="0">
                <a:solidFill>
                  <a:srgbClr val="00A019"/>
                </a:solidFill>
                <a:latin typeface="Consolas" charset="0"/>
                <a:ea typeface="Consolas" charset="0"/>
                <a:cs typeface="Consolas" charset="0"/>
              </a:rPr>
              <a:t> a </a:t>
            </a:r>
            <a:r>
              <a:rPr lang="fi-FI" sz="1800" dirty="0" err="1">
                <a:solidFill>
                  <a:srgbClr val="00A019"/>
                </a:solidFill>
                <a:latin typeface="Consolas" charset="0"/>
                <a:ea typeface="Consolas" charset="0"/>
                <a:cs typeface="Consolas" charset="0"/>
              </a:rPr>
              <a:t>new</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from</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config</a:t>
            </a:r>
            <a:r>
              <a:rPr lang="fi-FI" sz="1800" dirty="0">
                <a:solidFill>
                  <a:srgbClr val="00A019"/>
                </a:solidFill>
                <a:latin typeface="Consolas" charset="0"/>
                <a:ea typeface="Consolas" charset="0"/>
                <a:cs typeface="Consolas" charset="0"/>
              </a:rPr>
              <a:t>.</a:t>
            </a:r>
          </a:p>
          <a:p>
            <a:r>
              <a:rPr lang="fi-FI" sz="1800" b="1" dirty="0" err="1">
                <a:solidFill>
                  <a:srgbClr val="7F0055"/>
                </a:solidFill>
                <a:latin typeface="Consolas" charset="0"/>
                <a:ea typeface="Consolas" charset="0"/>
                <a:cs typeface="Consolas" charset="0"/>
              </a:rPr>
              <a:t>val</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sc</a:t>
            </a:r>
            <a:r>
              <a:rPr lang="fi-FI" sz="1800" b="1" dirty="0">
                <a:solidFill>
                  <a:srgbClr val="000000"/>
                </a:solidFill>
                <a:latin typeface="Consolas" charset="0"/>
                <a:ea typeface="Consolas" charset="0"/>
                <a:cs typeface="Consolas" charset="0"/>
              </a:rPr>
              <a:t> </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SparkContext.getOrCreate</a:t>
            </a:r>
            <a:r>
              <a:rPr lang="fi-FI" sz="1800" dirty="0">
                <a:solidFill>
                  <a:srgbClr val="000000"/>
                </a:solidFill>
                <a:latin typeface="Consolas" charset="0"/>
                <a:ea typeface="Consolas" charset="0"/>
                <a:cs typeface="Consolas" charset="0"/>
              </a:rPr>
              <a:t>(</a:t>
            </a:r>
            <a:r>
              <a:rPr lang="fi-FI" sz="1800" dirty="0" err="1">
                <a:solidFill>
                  <a:srgbClr val="000000"/>
                </a:solidFill>
                <a:latin typeface="Consolas" charset="0"/>
                <a:ea typeface="Consolas" charset="0"/>
                <a:cs typeface="Consolas" charset="0"/>
              </a:rPr>
              <a:t>conf</a:t>
            </a:r>
            <a:r>
              <a:rPr lang="fi-FI" sz="1800" dirty="0">
                <a:solidFill>
                  <a:srgbClr val="000000"/>
                </a:solidFill>
                <a:latin typeface="Consolas" charset="0"/>
                <a:ea typeface="Consolas" charset="0"/>
                <a:cs typeface="Consolas" charset="0"/>
              </a:rPr>
              <a:t>)</a:t>
            </a:r>
          </a:p>
          <a:p>
            <a:r>
              <a:rPr lang="nl-NL" sz="1800" dirty="0">
                <a:solidFill>
                  <a:srgbClr val="00A019"/>
                </a:solidFill>
                <a:latin typeface="Consolas" charset="0"/>
                <a:ea typeface="Consolas" charset="0"/>
                <a:cs typeface="Consolas" charset="0"/>
              </a:rPr>
              <a:t>// </a:t>
            </a:r>
            <a:r>
              <a:rPr lang="nl-NL" sz="1800" dirty="0" err="1">
                <a:solidFill>
                  <a:srgbClr val="00A019"/>
                </a:solidFill>
                <a:latin typeface="Consolas" charset="0"/>
                <a:ea typeface="Consolas" charset="0"/>
                <a:cs typeface="Consolas" charset="0"/>
              </a:rPr>
              <a:t>Ditto</a:t>
            </a:r>
            <a:r>
              <a:rPr lang="nl-NL" sz="1800" dirty="0">
                <a:solidFill>
                  <a:srgbClr val="00A019"/>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sqlContext</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SQLContext.getOrCreate</a:t>
            </a:r>
            <a:r>
              <a:rPr lang="nl-NL" sz="1800" dirty="0">
                <a:solidFill>
                  <a:srgbClr val="000000"/>
                </a:solidFill>
                <a:latin typeface="Consolas" charset="0"/>
                <a:ea typeface="Consolas" charset="0"/>
                <a:cs typeface="Consolas" charset="0"/>
              </a:rPr>
              <a:t>(</a:t>
            </a:r>
            <a:r>
              <a:rPr lang="nl-NL" sz="1800" dirty="0" err="1">
                <a:solidFill>
                  <a:srgbClr val="000000"/>
                </a:solidFill>
                <a:latin typeface="Consolas" charset="0"/>
                <a:ea typeface="Consolas" charset="0"/>
                <a:cs typeface="Consolas" charset="0"/>
              </a:rPr>
              <a:t>sc</a:t>
            </a:r>
            <a:r>
              <a:rPr lang="nl-NL" sz="1800" dirty="0">
                <a:solidFill>
                  <a:srgbClr val="000000"/>
                </a:solidFill>
                <a:latin typeface="Consolas" charset="0"/>
                <a:ea typeface="Consolas" charset="0"/>
                <a:cs typeface="Consolas" charset="0"/>
              </a:rPr>
              <a:t>)</a:t>
            </a:r>
          </a:p>
          <a:p>
            <a:endParaRPr lang="nl-NL" sz="1800" dirty="0">
              <a:latin typeface="Consolas" charset="0"/>
              <a:ea typeface="Consolas" charset="0"/>
              <a:cs typeface="Consolas" charset="0"/>
            </a:endParaRP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df</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sqlContext.read.parquet</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data.parquet</a:t>
            </a:r>
            <a:r>
              <a:rPr lang="nl-NL" sz="1800" dirty="0">
                <a:solidFill>
                  <a:srgbClr val="0000BB"/>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a:solidFill>
                  <a:srgbClr val="000000"/>
                </a:solidFill>
                <a:latin typeface="Consolas" charset="0"/>
                <a:ea typeface="Consolas" charset="0"/>
                <a:cs typeface="Consolas" charset="0"/>
              </a:rPr>
              <a:t>df2</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sqlContext.read.json</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data.json</a:t>
            </a:r>
            <a:r>
              <a:rPr lang="nl-NL" sz="1800" dirty="0">
                <a:solidFill>
                  <a:srgbClr val="0000BB"/>
                </a:solidFill>
                <a:latin typeface="Consolas" charset="0"/>
                <a:ea typeface="Consolas" charset="0"/>
                <a:cs typeface="Consolas" charset="0"/>
              </a:rPr>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42215" y="1740140"/>
            <a:ext cx="268157" cy="395009"/>
          </a:xfrm>
          <a:prstGeom prst="rect">
            <a:avLst/>
          </a:prstGeom>
        </p:spPr>
      </p:pic>
    </p:spTree>
    <p:extLst>
      <p:ext uri="{BB962C8B-B14F-4D97-AF65-F5344CB8AC3E}">
        <p14:creationId xmlns:p14="http://schemas.microsoft.com/office/powerpoint/2010/main" val="1875378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576707" y="1787786"/>
            <a:ext cx="11136763" cy="401062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DataFrame in Python</a:t>
            </a:r>
          </a:p>
        </p:txBody>
      </p:sp>
      <p:sp>
        <p:nvSpPr>
          <p:cNvPr id="9" name="Rectangle 8"/>
          <p:cNvSpPr/>
          <p:nvPr/>
        </p:nvSpPr>
        <p:spPr>
          <a:xfrm>
            <a:off x="710498" y="1974929"/>
            <a:ext cx="10864932" cy="35197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a:solidFill>
                  <a:srgbClr val="00A019"/>
                </a:solidFill>
                <a:latin typeface="Consolas" charset="0"/>
                <a:ea typeface="Consolas" charset="0"/>
                <a:cs typeface="Consolas" charset="0"/>
              </a:rPr>
              <a:t># The import isn't necessary in the </a:t>
            </a:r>
            <a:r>
              <a:rPr lang="en-US" dirty="0" err="1">
                <a:solidFill>
                  <a:srgbClr val="00A019"/>
                </a:solidFill>
                <a:latin typeface="Consolas" charset="0"/>
                <a:ea typeface="Consolas" charset="0"/>
                <a:cs typeface="Consolas" charset="0"/>
              </a:rPr>
              <a:t>SparkShell</a:t>
            </a:r>
            <a:r>
              <a:rPr lang="en-US" dirty="0">
                <a:solidFill>
                  <a:srgbClr val="00A019"/>
                </a:solidFill>
                <a:latin typeface="Consolas" charset="0"/>
                <a:ea typeface="Consolas" charset="0"/>
                <a:cs typeface="Consolas" charset="0"/>
              </a:rPr>
              <a:t> or </a:t>
            </a:r>
            <a:r>
              <a:rPr lang="en-US" dirty="0" err="1">
                <a:solidFill>
                  <a:srgbClr val="00A019"/>
                </a:solidFill>
                <a:latin typeface="Consolas" charset="0"/>
                <a:ea typeface="Consolas" charset="0"/>
                <a:cs typeface="Consolas" charset="0"/>
              </a:rPr>
              <a:t>Databricks</a:t>
            </a:r>
            <a:endParaRPr lang="en-US" dirty="0">
              <a:solidFill>
                <a:srgbClr val="00A019"/>
              </a:solidFill>
              <a:latin typeface="Consolas" charset="0"/>
              <a:ea typeface="Consolas" charset="0"/>
              <a:cs typeface="Consolas" charset="0"/>
            </a:endParaRPr>
          </a:p>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SparkConf</a:t>
            </a:r>
            <a:endParaRPr lang="en-US" dirty="0">
              <a:solidFill>
                <a:srgbClr val="000000"/>
              </a:solidFill>
              <a:latin typeface="Consolas" charset="0"/>
              <a:ea typeface="Consolas" charset="0"/>
              <a:cs typeface="Consolas" charset="0"/>
            </a:endParaRP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The following three lines are not necessary</a:t>
            </a:r>
          </a:p>
          <a:p>
            <a:r>
              <a:rPr lang="en-US" dirty="0">
                <a:solidFill>
                  <a:srgbClr val="00A019"/>
                </a:solidFill>
                <a:latin typeface="Consolas" charset="0"/>
                <a:ea typeface="Consolas" charset="0"/>
                <a:cs typeface="Consolas" charset="0"/>
              </a:rPr>
              <a:t># in the </a:t>
            </a:r>
            <a:r>
              <a:rPr lang="en-US" dirty="0" err="1">
                <a:solidFill>
                  <a:srgbClr val="00A019"/>
                </a:solidFill>
                <a:latin typeface="Consolas" charset="0"/>
                <a:ea typeface="Consolas" charset="0"/>
                <a:cs typeface="Consolas" charset="0"/>
              </a:rPr>
              <a:t>pyspark</a:t>
            </a:r>
            <a:r>
              <a:rPr lang="en-US" dirty="0">
                <a:solidFill>
                  <a:srgbClr val="00A019"/>
                </a:solidFill>
                <a:latin typeface="Consolas" charset="0"/>
                <a:ea typeface="Consolas" charset="0"/>
                <a:cs typeface="Consolas" charset="0"/>
              </a:rPr>
              <a:t> shell</a:t>
            </a:r>
          </a:p>
          <a:p>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setMaster</a:t>
            </a:r>
            <a:r>
              <a:rPr lang="en-US" dirty="0">
                <a:solidFill>
                  <a:srgbClr val="000000"/>
                </a:solidFill>
                <a:latin typeface="Consolas" charset="0"/>
                <a:ea typeface="Consolas" charset="0"/>
                <a:cs typeface="Consolas" charset="0"/>
              </a:rPr>
              <a:t>(master)</a:t>
            </a:r>
          </a:p>
          <a:p>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sqlContext.read.parquet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data.parquet</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df2 = </a:t>
            </a:r>
            <a:r>
              <a:rPr lang="en-US" dirty="0" err="1">
                <a:solidFill>
                  <a:srgbClr val="000000"/>
                </a:solidFill>
                <a:latin typeface="Consolas" charset="0"/>
                <a:ea typeface="Consolas" charset="0"/>
                <a:cs typeface="Consolas" charset="0"/>
              </a:rPr>
              <a:t>sqlContext.read.json</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data.json</a:t>
            </a:r>
            <a:r>
              <a:rPr lang="en-US" dirty="0">
                <a:solidFill>
                  <a:srgbClr val="0000BB"/>
                </a:solidFill>
                <a:latin typeface="Consolas" charset="0"/>
                <a:ea typeface="Consolas" charset="0"/>
                <a:cs typeface="Consolas" charset="0"/>
              </a:rPr>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636" y="2092993"/>
            <a:ext cx="443463" cy="443463"/>
          </a:xfrm>
          <a:prstGeom prst="rect">
            <a:avLst/>
          </a:prstGeom>
        </p:spPr>
      </p:pic>
    </p:spTree>
    <p:extLst>
      <p:ext uri="{BB962C8B-B14F-4D97-AF65-F5344CB8AC3E}">
        <p14:creationId xmlns:p14="http://schemas.microsoft.com/office/powerpoint/2010/main" val="12234375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18689"/>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Spark SQL overview</a:t>
            </a:r>
          </a:p>
          <a:p>
            <a:pPr defTabSz="914367">
              <a:lnSpc>
                <a:spcPct val="100000"/>
              </a:lnSpc>
              <a:spcBef>
                <a:spcPts val="980"/>
              </a:spcBef>
            </a:pPr>
            <a:r>
              <a:rPr lang="en-US" sz="2353" dirty="0" err="1">
                <a:solidFill>
                  <a:srgbClr val="FFFFFF"/>
                </a:solidFill>
                <a:latin typeface="Segoe UI Light"/>
              </a:rPr>
              <a:t>DataFrames</a:t>
            </a:r>
            <a:r>
              <a:rPr lang="en-US" sz="2353" dirty="0">
                <a:solidFill>
                  <a:srgbClr val="FFFFFF"/>
                </a:solidFill>
                <a:latin typeface="Segoe UI Light"/>
              </a:rPr>
              <a:t> </a:t>
            </a:r>
          </a:p>
          <a:p>
            <a:pPr defTabSz="914367">
              <a:lnSpc>
                <a:spcPct val="100000"/>
              </a:lnSpc>
              <a:spcBef>
                <a:spcPts val="980"/>
              </a:spcBef>
            </a:pPr>
            <a:r>
              <a:rPr lang="en-US" sz="2353" dirty="0">
                <a:solidFill>
                  <a:srgbClr val="FFFFFF"/>
                </a:solidFill>
                <a:latin typeface="Segoe UI Light"/>
              </a:rPr>
              <a:t>Datasets and Type Safety</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705"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82343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945878" y="3118881"/>
            <a:ext cx="7867911" cy="26416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err="1"/>
              <a:t>printSchema</a:t>
            </a:r>
            <a:r>
              <a:rPr lang="en-US" dirty="0"/>
              <a:t>()</a:t>
            </a:r>
          </a:p>
        </p:txBody>
      </p:sp>
      <p:sp>
        <p:nvSpPr>
          <p:cNvPr id="3" name="Content Placeholder 2"/>
          <p:cNvSpPr>
            <a:spLocks noGrp="1"/>
          </p:cNvSpPr>
          <p:nvPr>
            <p:ph idx="1"/>
          </p:nvPr>
        </p:nvSpPr>
        <p:spPr>
          <a:xfrm>
            <a:off x="1557698" y="1428751"/>
            <a:ext cx="8727092" cy="1486399"/>
          </a:xfrm>
        </p:spPr>
        <p:txBody>
          <a:bodyPr>
            <a:normAutofit fontScale="85000" lnSpcReduction="10000"/>
          </a:bodyPr>
          <a:lstStyle/>
          <a:p>
            <a:pPr marL="0" indent="0">
              <a:buNone/>
            </a:pPr>
            <a:r>
              <a:rPr lang="en-US" dirty="0"/>
              <a:t>You can have Spark tell you what it thinks the data schema is, by calling the </a:t>
            </a:r>
            <a:r>
              <a:rPr lang="en-US" dirty="0" err="1">
                <a:solidFill>
                  <a:srgbClr val="0070C0"/>
                </a:solidFill>
                <a:latin typeface="Consolas" charset="0"/>
                <a:ea typeface="Consolas" charset="0"/>
                <a:cs typeface="Consolas" charset="0"/>
              </a:rPr>
              <a:t>printSchema</a:t>
            </a:r>
            <a:r>
              <a:rPr lang="en-US" dirty="0">
                <a:solidFill>
                  <a:srgbClr val="0070C0"/>
                </a:solidFill>
                <a:latin typeface="Consolas" charset="0"/>
                <a:ea typeface="Consolas" charset="0"/>
                <a:cs typeface="Consolas" charset="0"/>
              </a:rPr>
              <a:t>()</a:t>
            </a:r>
            <a:r>
              <a:rPr lang="en-US" dirty="0">
                <a:solidFill>
                  <a:srgbClr val="0070C0"/>
                </a:solidFill>
                <a:latin typeface="Source Sans Pro Light" charset="0"/>
                <a:ea typeface="Source Sans Pro Light" charset="0"/>
                <a:cs typeface="Source Sans Pro Light" charset="0"/>
              </a:rPr>
              <a:t> </a:t>
            </a:r>
            <a:r>
              <a:rPr lang="en-US" dirty="0"/>
              <a:t>method.  (This is mostly useful in the shell.)</a:t>
            </a:r>
          </a:p>
          <a:p>
            <a:endParaRPr lang="en-US" dirty="0"/>
          </a:p>
        </p:txBody>
      </p:sp>
      <p:sp>
        <p:nvSpPr>
          <p:cNvPr id="6" name="Rectangle 5"/>
          <p:cNvSpPr/>
          <p:nvPr/>
        </p:nvSpPr>
        <p:spPr>
          <a:xfrm>
            <a:off x="2214974" y="3282486"/>
            <a:ext cx="7421951" cy="22400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latin typeface="Consolas" charset="0"/>
                <a:ea typeface="Consolas" charset="0"/>
                <a:cs typeface="Consolas" charset="0"/>
              </a:rPr>
              <a:t>&gt; </a:t>
            </a:r>
            <a:r>
              <a:rPr lang="en-US" sz="2100" b="1" dirty="0" err="1">
                <a:latin typeface="Consolas" charset="0"/>
                <a:ea typeface="Consolas" charset="0"/>
                <a:cs typeface="Consolas" charset="0"/>
              </a:rPr>
              <a:t>df.printSchema</a:t>
            </a:r>
            <a:r>
              <a:rPr lang="en-US" sz="2100" b="1" dirty="0">
                <a:latin typeface="Consolas" charset="0"/>
                <a:ea typeface="Consolas" charset="0"/>
                <a:cs typeface="Consolas" charset="0"/>
              </a:rPr>
              <a:t>()</a:t>
            </a:r>
          </a:p>
          <a:p>
            <a:r>
              <a:rPr lang="en-US" sz="2100" dirty="0">
                <a:latin typeface="Consolas" charset="0"/>
                <a:ea typeface="Consolas" charset="0"/>
                <a:cs typeface="Consolas" charset="0"/>
              </a:rPr>
              <a:t>root</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firstName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lastName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gender: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age: integer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false)</a:t>
            </a:r>
          </a:p>
        </p:txBody>
      </p:sp>
    </p:spTree>
    <p:extLst>
      <p:ext uri="{BB962C8B-B14F-4D97-AF65-F5344CB8AC3E}">
        <p14:creationId xmlns:p14="http://schemas.microsoft.com/office/powerpoint/2010/main" val="4062494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Inference</a:t>
            </a:r>
          </a:p>
        </p:txBody>
      </p:sp>
      <p:sp>
        <p:nvSpPr>
          <p:cNvPr id="3" name="Content Placeholder 2"/>
          <p:cNvSpPr>
            <a:spLocks noGrp="1"/>
          </p:cNvSpPr>
          <p:nvPr>
            <p:ph idx="1"/>
          </p:nvPr>
        </p:nvSpPr>
        <p:spPr>
          <a:xfrm>
            <a:off x="648769" y="1594339"/>
            <a:ext cx="10913534" cy="4787413"/>
          </a:xfrm>
        </p:spPr>
        <p:txBody>
          <a:bodyPr>
            <a:noAutofit/>
          </a:bodyPr>
          <a:lstStyle/>
          <a:p>
            <a:pPr marL="0" indent="0">
              <a:spcBef>
                <a:spcPts val="1333"/>
              </a:spcBef>
              <a:buNone/>
            </a:pPr>
            <a:r>
              <a:rPr lang="en-US" dirty="0"/>
              <a:t>Some data sources (e.g., Parquet) can expose a formal schema; others (e.g., plain text files) don’t. How do we fix that?</a:t>
            </a:r>
          </a:p>
          <a:p>
            <a:pPr>
              <a:spcBef>
                <a:spcPts val="1333"/>
              </a:spcBef>
            </a:pPr>
            <a:endParaRPr lang="en-US" sz="2900" dirty="0"/>
          </a:p>
          <a:p>
            <a:pPr>
              <a:spcBef>
                <a:spcPts val="1333"/>
              </a:spcBef>
            </a:pPr>
            <a:r>
              <a:rPr lang="en-US" sz="2800" dirty="0"/>
              <a:t>You can create an RDD of a particular type and let Spark infer the schema from that type. We’ll see how to do that in a moment.</a:t>
            </a:r>
          </a:p>
          <a:p>
            <a:pPr>
              <a:spcBef>
                <a:spcPts val="1333"/>
              </a:spcBef>
            </a:pPr>
            <a:r>
              <a:rPr lang="en-US" sz="2800" dirty="0"/>
              <a:t>You can use the API to specify the schema programmatically.</a:t>
            </a:r>
          </a:p>
        </p:txBody>
      </p:sp>
    </p:spTree>
    <p:extLst>
      <p:ext uri="{BB962C8B-B14F-4D97-AF65-F5344CB8AC3E}">
        <p14:creationId xmlns:p14="http://schemas.microsoft.com/office/powerpoint/2010/main" val="13045276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p:nvPr/>
        </p:nvSpPr>
        <p:spPr>
          <a:xfrm>
            <a:off x="2082801" y="2018429"/>
            <a:ext cx="4229100" cy="352848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691314 h 3060754"/>
              <a:gd name="connsiteX6" fmla="*/ 54 w 8724954"/>
              <a:gd name="connsiteY6" fmla="*/ 3060754 h 3060754"/>
              <a:gd name="connsiteX7" fmla="*/ 340472 w 8724954"/>
              <a:gd name="connsiteY7" fmla="*/ 1345114 h 3060754"/>
              <a:gd name="connsiteX8" fmla="*/ 54 w 8724954"/>
              <a:gd name="connsiteY8" fmla="*/ 54 h 3060754"/>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762208 h 3060754"/>
              <a:gd name="connsiteX6" fmla="*/ 54 w 8724954"/>
              <a:gd name="connsiteY6" fmla="*/ 3060754 h 3060754"/>
              <a:gd name="connsiteX7" fmla="*/ 340472 w 8724954"/>
              <a:gd name="connsiteY7" fmla="*/ 1345114 h 3060754"/>
              <a:gd name="connsiteX8" fmla="*/ 54 w 8724954"/>
              <a:gd name="connsiteY8" fmla="*/ 54 h 3060754"/>
              <a:gd name="connsiteX0" fmla="*/ 1 w 8724901"/>
              <a:gd name="connsiteY0" fmla="*/ 54 h 3060754"/>
              <a:gd name="connsiteX1" fmla="*/ 4329966 w 8724901"/>
              <a:gd name="connsiteY1" fmla="*/ 236532 h 3060754"/>
              <a:gd name="connsiteX2" fmla="*/ 8724901 w 8724901"/>
              <a:gd name="connsiteY2" fmla="*/ 54 h 3060754"/>
              <a:gd name="connsiteX3" fmla="*/ 8455719 w 8724901"/>
              <a:gd name="connsiteY3" fmla="*/ 1421314 h 3060754"/>
              <a:gd name="connsiteX4" fmla="*/ 8724901 w 8724901"/>
              <a:gd name="connsiteY4" fmla="*/ 3060754 h 3060754"/>
              <a:gd name="connsiteX5" fmla="*/ 4379019 w 8724901"/>
              <a:gd name="connsiteY5" fmla="*/ 2762208 h 3060754"/>
              <a:gd name="connsiteX6" fmla="*/ 125164 w 8724901"/>
              <a:gd name="connsiteY6" fmla="*/ 3030371 h 3060754"/>
              <a:gd name="connsiteX7" fmla="*/ 340419 w 8724901"/>
              <a:gd name="connsiteY7" fmla="*/ 1345114 h 3060754"/>
              <a:gd name="connsiteX8" fmla="*/ 1 w 8724901"/>
              <a:gd name="connsiteY8" fmla="*/ 54 h 3060754"/>
              <a:gd name="connsiteX0" fmla="*/ -1 w 8724899"/>
              <a:gd name="connsiteY0" fmla="*/ 54 h 3060754"/>
              <a:gd name="connsiteX1" fmla="*/ 4329964 w 8724899"/>
              <a:gd name="connsiteY1" fmla="*/ 236532 h 3060754"/>
              <a:gd name="connsiteX2" fmla="*/ 8724899 w 8724899"/>
              <a:gd name="connsiteY2" fmla="*/ 54 h 3060754"/>
              <a:gd name="connsiteX3" fmla="*/ 8455717 w 8724899"/>
              <a:gd name="connsiteY3" fmla="*/ 1421314 h 3060754"/>
              <a:gd name="connsiteX4" fmla="*/ 8724899 w 8724899"/>
              <a:gd name="connsiteY4" fmla="*/ 3060754 h 3060754"/>
              <a:gd name="connsiteX5" fmla="*/ 4379017 w 8724899"/>
              <a:gd name="connsiteY5" fmla="*/ 2762208 h 3060754"/>
              <a:gd name="connsiteX6" fmla="*/ 25031 w 8724899"/>
              <a:gd name="connsiteY6" fmla="*/ 3030371 h 3060754"/>
              <a:gd name="connsiteX7" fmla="*/ 340417 w 8724899"/>
              <a:gd name="connsiteY7" fmla="*/ 1345114 h 3060754"/>
              <a:gd name="connsiteX8" fmla="*/ -1 w 8724899"/>
              <a:gd name="connsiteY8" fmla="*/ 54 h 3060754"/>
              <a:gd name="connsiteX0" fmla="*/ 1 w 8724901"/>
              <a:gd name="connsiteY0" fmla="*/ 54 h 3081009"/>
              <a:gd name="connsiteX1" fmla="*/ 4329966 w 8724901"/>
              <a:gd name="connsiteY1" fmla="*/ 236532 h 3081009"/>
              <a:gd name="connsiteX2" fmla="*/ 8724901 w 8724901"/>
              <a:gd name="connsiteY2" fmla="*/ 54 h 3081009"/>
              <a:gd name="connsiteX3" fmla="*/ 8455719 w 8724901"/>
              <a:gd name="connsiteY3" fmla="*/ 1421314 h 3081009"/>
              <a:gd name="connsiteX4" fmla="*/ 8724901 w 8724901"/>
              <a:gd name="connsiteY4" fmla="*/ 3060754 h 3081009"/>
              <a:gd name="connsiteX5" fmla="*/ 4379019 w 8724901"/>
              <a:gd name="connsiteY5" fmla="*/ 2762208 h 3081009"/>
              <a:gd name="connsiteX6" fmla="*/ 50066 w 8724901"/>
              <a:gd name="connsiteY6" fmla="*/ 3081009 h 3081009"/>
              <a:gd name="connsiteX7" fmla="*/ 340419 w 8724901"/>
              <a:gd name="connsiteY7" fmla="*/ 1345114 h 3081009"/>
              <a:gd name="connsiteX8" fmla="*/ 1 w 8724901"/>
              <a:gd name="connsiteY8" fmla="*/ 54 h 3081009"/>
              <a:gd name="connsiteX0" fmla="*/ -1 w 8724899"/>
              <a:gd name="connsiteY0" fmla="*/ 54 h 3081009"/>
              <a:gd name="connsiteX1" fmla="*/ 4329964 w 8724899"/>
              <a:gd name="connsiteY1" fmla="*/ 236532 h 3081009"/>
              <a:gd name="connsiteX2" fmla="*/ 8724899 w 8724899"/>
              <a:gd name="connsiteY2" fmla="*/ 54 h 3081009"/>
              <a:gd name="connsiteX3" fmla="*/ 8455717 w 8724899"/>
              <a:gd name="connsiteY3" fmla="*/ 1421314 h 3081009"/>
              <a:gd name="connsiteX4" fmla="*/ 8724899 w 8724899"/>
              <a:gd name="connsiteY4" fmla="*/ 3060754 h 3081009"/>
              <a:gd name="connsiteX5" fmla="*/ 4404049 w 8724899"/>
              <a:gd name="connsiteY5" fmla="*/ 2934379 h 3081009"/>
              <a:gd name="connsiteX6" fmla="*/ 50064 w 8724899"/>
              <a:gd name="connsiteY6" fmla="*/ 3081009 h 3081009"/>
              <a:gd name="connsiteX7" fmla="*/ 340417 w 8724899"/>
              <a:gd name="connsiteY7" fmla="*/ 1345114 h 3081009"/>
              <a:gd name="connsiteX8" fmla="*/ -1 w 8724899"/>
              <a:gd name="connsiteY8" fmla="*/ 54 h 3081009"/>
              <a:gd name="connsiteX0" fmla="*/ 1 w 8724901"/>
              <a:gd name="connsiteY0" fmla="*/ 106 h 3081061"/>
              <a:gd name="connsiteX1" fmla="*/ 4405064 w 8724901"/>
              <a:gd name="connsiteY1" fmla="*/ 115052 h 3081061"/>
              <a:gd name="connsiteX2" fmla="*/ 8724901 w 8724901"/>
              <a:gd name="connsiteY2" fmla="*/ 106 h 3081061"/>
              <a:gd name="connsiteX3" fmla="*/ 8455719 w 8724901"/>
              <a:gd name="connsiteY3" fmla="*/ 1421366 h 3081061"/>
              <a:gd name="connsiteX4" fmla="*/ 8724901 w 8724901"/>
              <a:gd name="connsiteY4" fmla="*/ 3060806 h 3081061"/>
              <a:gd name="connsiteX5" fmla="*/ 4404051 w 8724901"/>
              <a:gd name="connsiteY5" fmla="*/ 2934431 h 3081061"/>
              <a:gd name="connsiteX6" fmla="*/ 50066 w 8724901"/>
              <a:gd name="connsiteY6" fmla="*/ 3081061 h 3081061"/>
              <a:gd name="connsiteX7" fmla="*/ 340419 w 8724901"/>
              <a:gd name="connsiteY7" fmla="*/ 1345166 h 3081061"/>
              <a:gd name="connsiteX8" fmla="*/ 1 w 8724901"/>
              <a:gd name="connsiteY8" fmla="*/ 106 h 30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01" h="3081061">
                <a:moveTo>
                  <a:pt x="1" y="106"/>
                </a:moveTo>
                <a:cubicBezTo>
                  <a:pt x="1435101" y="-4127"/>
                  <a:pt x="2969964" y="119285"/>
                  <a:pt x="4405064" y="115052"/>
                </a:cubicBezTo>
                <a:lnTo>
                  <a:pt x="8724901" y="106"/>
                </a:lnTo>
                <a:cubicBezTo>
                  <a:pt x="8724074" y="444226"/>
                  <a:pt x="8456546" y="977246"/>
                  <a:pt x="8455719" y="1421366"/>
                </a:cubicBezTo>
                <a:lnTo>
                  <a:pt x="8724901" y="3060806"/>
                </a:lnTo>
                <a:cubicBezTo>
                  <a:pt x="7280507" y="3056193"/>
                  <a:pt x="5848445" y="2939044"/>
                  <a:pt x="4404051" y="2934431"/>
                </a:cubicBezTo>
                <a:lnTo>
                  <a:pt x="50066" y="3081061"/>
                </a:lnTo>
                <a:cubicBezTo>
                  <a:pt x="45005" y="2509181"/>
                  <a:pt x="345480" y="1917046"/>
                  <a:pt x="340419" y="1345166"/>
                </a:cubicBezTo>
                <a:lnTo>
                  <a:pt x="1" y="106"/>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1524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a:t>Schema Inference Example</a:t>
            </a:r>
          </a:p>
        </p:txBody>
      </p:sp>
      <p:sp>
        <p:nvSpPr>
          <p:cNvPr id="3" name="Content Placeholder 2"/>
          <p:cNvSpPr>
            <a:spLocks noGrp="1"/>
          </p:cNvSpPr>
          <p:nvPr>
            <p:ph idx="1"/>
          </p:nvPr>
        </p:nvSpPr>
        <p:spPr>
          <a:xfrm>
            <a:off x="1987291" y="1333025"/>
            <a:ext cx="8158197" cy="737745"/>
          </a:xfrm>
        </p:spPr>
        <p:txBody>
          <a:bodyPr>
            <a:normAutofit fontScale="77500" lnSpcReduction="20000"/>
          </a:bodyPr>
          <a:lstStyle/>
          <a:p>
            <a:r>
              <a:rPr lang="en-US" dirty="0"/>
              <a:t>Suppose you have a (text) file that looks like this:</a:t>
            </a:r>
          </a:p>
          <a:p>
            <a:endParaRPr lang="en-US" dirty="0"/>
          </a:p>
        </p:txBody>
      </p:sp>
      <p:sp>
        <p:nvSpPr>
          <p:cNvPr id="7" name="Rectangle 6"/>
          <p:cNvSpPr/>
          <p:nvPr/>
        </p:nvSpPr>
        <p:spPr>
          <a:xfrm>
            <a:off x="6413760" y="2119365"/>
            <a:ext cx="4327785" cy="3139321"/>
          </a:xfrm>
          <a:prstGeom prst="rect">
            <a:avLst/>
          </a:prstGeom>
        </p:spPr>
        <p:txBody>
          <a:bodyPr wrap="square" lIns="121917" tIns="60958" rIns="121917" bIns="60958">
            <a:spAutoFit/>
          </a:bodyPr>
          <a:lstStyle/>
          <a:p>
            <a:r>
              <a:rPr lang="en-US" sz="2800" dirty="0">
                <a:latin typeface="Source Sans Pro Light" charset="0"/>
                <a:ea typeface="Source Sans Pro Light" charset="0"/>
                <a:cs typeface="Source Sans Pro Light" charset="0"/>
              </a:rPr>
              <a:t>The file has no schema, but it’s obvious there </a:t>
            </a:r>
            <a:r>
              <a:rPr lang="en-US" sz="2800" i="1" dirty="0">
                <a:latin typeface="Source Sans Pro Light" charset="0"/>
                <a:ea typeface="Source Sans Pro Light" charset="0"/>
                <a:cs typeface="Source Sans Pro Light" charset="0"/>
              </a:rPr>
              <a:t>is</a:t>
            </a:r>
            <a:r>
              <a:rPr lang="en-US" sz="2800" dirty="0">
                <a:latin typeface="Source Sans Pro Light" charset="0"/>
                <a:ea typeface="Source Sans Pro Light" charset="0"/>
                <a:cs typeface="Source Sans Pro Light" charset="0"/>
              </a:rPr>
              <a:t> one:</a:t>
            </a:r>
          </a:p>
          <a:p>
            <a:endParaRPr lang="en-US" sz="2800" dirty="0">
              <a:latin typeface="Source Sans Pro Light" charset="0"/>
              <a:ea typeface="Source Sans Pro Light" charset="0"/>
              <a:cs typeface="Source Sans Pro Light" charset="0"/>
            </a:endParaRPr>
          </a:p>
          <a:p>
            <a:r>
              <a:rPr lang="en-US" sz="2800" dirty="0">
                <a:latin typeface="Source Sans Pro Light" charset="0"/>
                <a:ea typeface="Source Sans Pro Light" charset="0"/>
                <a:cs typeface="Source Sans Pro Light" charset="0"/>
              </a:rPr>
              <a:t>First name:	</a:t>
            </a:r>
            <a:r>
              <a:rPr lang="en-US" sz="2800" i="1" dirty="0">
                <a:latin typeface="Source Sans Pro Light" charset="0"/>
                <a:ea typeface="Source Sans Pro Light" charset="0"/>
                <a:cs typeface="Source Sans Pro Light" charset="0"/>
              </a:rPr>
              <a:t>string</a:t>
            </a:r>
            <a:br>
              <a:rPr lang="en-US" sz="2800"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Last name: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Gender: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Age:			</a:t>
            </a:r>
            <a:r>
              <a:rPr lang="en-US" sz="2800" i="1" dirty="0">
                <a:latin typeface="Source Sans Pro Light" charset="0"/>
                <a:ea typeface="Source Sans Pro Light" charset="0"/>
                <a:cs typeface="Source Sans Pro Light" charset="0"/>
              </a:rPr>
              <a:t>integer</a:t>
            </a:r>
            <a:endParaRPr lang="en-US" sz="2800" dirty="0">
              <a:latin typeface="Source Sans Pro Light" charset="0"/>
              <a:ea typeface="Source Sans Pro Light" charset="0"/>
              <a:cs typeface="Source Sans Pro Light" charset="0"/>
            </a:endParaRPr>
          </a:p>
        </p:txBody>
      </p:sp>
      <p:sp>
        <p:nvSpPr>
          <p:cNvPr id="9" name="TextBox 8"/>
          <p:cNvSpPr txBox="1"/>
          <p:nvPr/>
        </p:nvSpPr>
        <p:spPr>
          <a:xfrm>
            <a:off x="1987291" y="5748571"/>
            <a:ext cx="8556885" cy="553997"/>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Let’s see how to get Spark to infer the schema.</a:t>
            </a:r>
          </a:p>
        </p:txBody>
      </p:sp>
      <p:sp>
        <p:nvSpPr>
          <p:cNvPr id="10" name="Rectangle 9"/>
          <p:cNvSpPr/>
          <p:nvPr/>
        </p:nvSpPr>
        <p:spPr>
          <a:xfrm>
            <a:off x="2237798" y="2119363"/>
            <a:ext cx="3925455" cy="3325588"/>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marL="119060" lvl="1"/>
            <a:r>
              <a:rPr lang="en-US" dirty="0">
                <a:latin typeface="Consolas" charset="0"/>
                <a:ea typeface="Consolas" charset="0"/>
                <a:cs typeface="Consolas" charset="0"/>
              </a:rPr>
              <a:t>Erin,Shannon,F,42</a:t>
            </a:r>
          </a:p>
          <a:p>
            <a:pPr marL="119060" lvl="1"/>
            <a:r>
              <a:rPr lang="en-US" dirty="0">
                <a:latin typeface="Consolas" charset="0"/>
                <a:ea typeface="Consolas" charset="0"/>
                <a:cs typeface="Consolas" charset="0"/>
              </a:rPr>
              <a:t>Norman,Lockwood,M,81</a:t>
            </a:r>
          </a:p>
          <a:p>
            <a:pPr marL="119060" lvl="1"/>
            <a:r>
              <a:rPr lang="en-US" dirty="0">
                <a:latin typeface="Consolas" charset="0"/>
                <a:ea typeface="Consolas" charset="0"/>
                <a:cs typeface="Consolas" charset="0"/>
              </a:rPr>
              <a:t>Miguel,Ruiz,M,64</a:t>
            </a:r>
          </a:p>
          <a:p>
            <a:pPr marL="119060" lvl="1"/>
            <a:r>
              <a:rPr lang="en-US" dirty="0">
                <a:latin typeface="Consolas" charset="0"/>
                <a:ea typeface="Consolas" charset="0"/>
                <a:cs typeface="Consolas" charset="0"/>
              </a:rPr>
              <a:t>Rosalita,Ramirez,F,14</a:t>
            </a:r>
          </a:p>
          <a:p>
            <a:pPr marL="119060" lvl="1"/>
            <a:r>
              <a:rPr lang="en-US" dirty="0">
                <a:latin typeface="Consolas" charset="0"/>
                <a:ea typeface="Consolas" charset="0"/>
                <a:cs typeface="Consolas" charset="0"/>
              </a:rPr>
              <a:t>Ally,Garcia,F,39</a:t>
            </a:r>
          </a:p>
          <a:p>
            <a:pPr marL="119060" lvl="1"/>
            <a:r>
              <a:rPr lang="en-US" dirty="0">
                <a:latin typeface="Consolas" charset="0"/>
                <a:ea typeface="Consolas" charset="0"/>
                <a:cs typeface="Consolas" charset="0"/>
              </a:rPr>
              <a:t>Claire,McBride,F,23</a:t>
            </a:r>
          </a:p>
          <a:p>
            <a:pPr marL="119060" lvl="1"/>
            <a:r>
              <a:rPr lang="en-US" dirty="0">
                <a:latin typeface="Consolas" charset="0"/>
                <a:ea typeface="Consolas" charset="0"/>
                <a:cs typeface="Consolas" charset="0"/>
              </a:rPr>
              <a:t>Abigail,Cottrell,F,75</a:t>
            </a:r>
            <a:br>
              <a:rPr lang="en-US" dirty="0">
                <a:latin typeface="Consolas" charset="0"/>
                <a:ea typeface="Consolas" charset="0"/>
                <a:cs typeface="Consolas" charset="0"/>
              </a:rPr>
            </a:br>
            <a:r>
              <a:rPr lang="en-US" dirty="0">
                <a:latin typeface="Consolas" charset="0"/>
                <a:ea typeface="Consolas" charset="0"/>
                <a:cs typeface="Consolas" charset="0"/>
              </a:rPr>
              <a:t>José,Rivera,M,59</a:t>
            </a:r>
            <a:br>
              <a:rPr lang="en-US" dirty="0">
                <a:latin typeface="Consolas" charset="0"/>
                <a:ea typeface="Consolas" charset="0"/>
                <a:cs typeface="Consolas" charset="0"/>
              </a:rPr>
            </a:br>
            <a:r>
              <a:rPr lang="en-US" dirty="0">
                <a:latin typeface="Consolas" charset="0"/>
                <a:ea typeface="Consolas" charset="0"/>
                <a:cs typeface="Consolas" charset="0"/>
              </a:rPr>
              <a:t>Ravi,Dasgupta,M,25</a:t>
            </a:r>
            <a:br>
              <a:rPr lang="en-US" dirty="0">
                <a:latin typeface="Consolas" charset="0"/>
                <a:ea typeface="Consolas" charset="0"/>
                <a:cs typeface="Consolas" charset="0"/>
              </a:rPr>
            </a:br>
            <a:r>
              <a:rPr lang="en-US" dirty="0">
                <a:latin typeface="Consolas" charset="0"/>
                <a:ea typeface="Consolas" charset="0"/>
                <a:cs typeface="Consolas" charset="0"/>
              </a:rPr>
              <a:t>…</a:t>
            </a:r>
          </a:p>
        </p:txBody>
      </p:sp>
    </p:spTree>
    <p:extLst>
      <p:ext uri="{BB962C8B-B14F-4D97-AF65-F5344CB8AC3E}">
        <p14:creationId xmlns:p14="http://schemas.microsoft.com/office/powerpoint/2010/main" val="2121439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8" name="Rectangle 4"/>
          <p:cNvSpPr/>
          <p:nvPr/>
        </p:nvSpPr>
        <p:spPr>
          <a:xfrm>
            <a:off x="339681" y="966452"/>
            <a:ext cx="11251305" cy="549874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10" name="Rectangle 9"/>
          <p:cNvSpPr/>
          <p:nvPr/>
        </p:nvSpPr>
        <p:spPr>
          <a:xfrm>
            <a:off x="580198" y="1181079"/>
            <a:ext cx="10772962" cy="507679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a:solidFill>
                  <a:srgbClr val="7F0055"/>
                </a:solidFill>
                <a:latin typeface="Consolas" charset="0"/>
              </a:rPr>
              <a:t>import </a:t>
            </a:r>
            <a:r>
              <a:rPr lang="en-US" sz="2000" dirty="0" err="1">
                <a:solidFill>
                  <a:srgbClr val="000000"/>
                </a:solidFill>
                <a:latin typeface="Consolas" charset="0"/>
              </a:rPr>
              <a:t>sqlContext.implicits</a:t>
            </a:r>
            <a:r>
              <a:rPr lang="en-US" sz="2000" dirty="0">
                <a:solidFill>
                  <a:srgbClr val="000000"/>
                </a:solidFill>
                <a:latin typeface="Consolas" charset="0"/>
              </a:rPr>
              <a:t>._</a:t>
            </a:r>
          </a:p>
          <a:p>
            <a:endParaRPr lang="en-US" sz="2000" dirty="0">
              <a:solidFill>
                <a:srgbClr val="000000"/>
              </a:solidFill>
              <a:latin typeface="Consolas" charset="0"/>
            </a:endParaRPr>
          </a:p>
          <a:p>
            <a:r>
              <a:rPr lang="en-US" sz="2000" b="1" dirty="0">
                <a:solidFill>
                  <a:srgbClr val="7F0055"/>
                </a:solidFill>
                <a:latin typeface="Consolas" charset="0"/>
              </a:rPr>
              <a:t>case class </a:t>
            </a:r>
            <a:r>
              <a:rPr lang="en-US" sz="2000" dirty="0">
                <a:solidFill>
                  <a:srgbClr val="000000"/>
                </a:solidFill>
                <a:latin typeface="Consolas" charset="0"/>
              </a:rPr>
              <a:t>Person(</a:t>
            </a:r>
            <a:r>
              <a:rPr lang="en-US" sz="2000" dirty="0" err="1">
                <a:solidFill>
                  <a:srgbClr val="000000"/>
                </a:solidFill>
                <a:latin typeface="Consolas" charset="0"/>
              </a:rPr>
              <a:t>firstName</a:t>
            </a:r>
            <a:r>
              <a:rPr lang="en-US" sz="2000" dirty="0">
                <a:solidFill>
                  <a:srgbClr val="7F0055"/>
                </a:solidFill>
                <a:latin typeface="Consolas" charset="0"/>
              </a:rPr>
              <a:t>:</a:t>
            </a:r>
            <a:r>
              <a:rPr lang="en-US"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lastName</a:t>
            </a:r>
            <a:r>
              <a:rPr lang="de-DE" sz="2000" b="1" dirty="0">
                <a:solidFill>
                  <a:srgbClr val="7F0055"/>
                </a:solidFill>
                <a:latin typeface="Consolas" charset="0"/>
              </a:rPr>
              <a:t>:  String,</a:t>
            </a:r>
          </a:p>
          <a:p>
            <a:r>
              <a:rPr lang="de-DE" sz="2000" b="1" dirty="0">
                <a:solidFill>
                  <a:srgbClr val="7F0055"/>
                </a:solidFill>
                <a:latin typeface="Consolas" charset="0"/>
              </a:rPr>
              <a:t>                  </a:t>
            </a:r>
            <a:r>
              <a:rPr lang="de-DE" sz="2000" dirty="0" err="1">
                <a:solidFill>
                  <a:srgbClr val="000000"/>
                </a:solidFill>
                <a:latin typeface="Consolas" charset="0"/>
              </a:rPr>
              <a:t>gender</a:t>
            </a:r>
            <a:r>
              <a:rPr lang="de-DE"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age</a:t>
            </a:r>
            <a:r>
              <a:rPr lang="de-DE" sz="2000" b="1" dirty="0">
                <a:solidFill>
                  <a:srgbClr val="7F0055"/>
                </a:solidFill>
                <a:latin typeface="Consolas" charset="0"/>
              </a:rPr>
              <a:t>:       </a:t>
            </a:r>
            <a:r>
              <a:rPr lang="de-DE" sz="2000" b="1" dirty="0" err="1">
                <a:solidFill>
                  <a:srgbClr val="7F0055"/>
                </a:solidFill>
                <a:latin typeface="Consolas" charset="0"/>
              </a:rPr>
              <a:t>Int</a:t>
            </a:r>
            <a:r>
              <a:rPr lang="de-DE" sz="2000" dirty="0">
                <a:solidFill>
                  <a:schemeClr val="tx1"/>
                </a:solidFill>
                <a:latin typeface="Consolas" charset="0"/>
              </a:rPr>
              <a:t>)</a:t>
            </a:r>
          </a:p>
          <a:p>
            <a:endParaRPr lang="de-DE" sz="2000" dirty="0">
              <a:solidFill>
                <a:srgbClr val="000000"/>
              </a:solidFill>
              <a:latin typeface="Consolas" charset="0"/>
            </a:endParaRP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sc.textFile</a:t>
            </a:r>
            <a:r>
              <a:rPr lang="de-DE" sz="2000" dirty="0">
                <a:solidFill>
                  <a:srgbClr val="000000"/>
                </a:solidFill>
                <a:latin typeface="Consolas" charset="0"/>
              </a:rPr>
              <a:t>(</a:t>
            </a:r>
            <a:r>
              <a:rPr lang="de-DE" sz="2000" dirty="0">
                <a:solidFill>
                  <a:srgbClr val="0000BB"/>
                </a:solidFill>
                <a:latin typeface="Consolas" charset="0"/>
              </a:rPr>
              <a:t>"</a:t>
            </a:r>
            <a:r>
              <a:rPr lang="de-DE" sz="2000" dirty="0" err="1">
                <a:solidFill>
                  <a:srgbClr val="0000BB"/>
                </a:solidFill>
                <a:latin typeface="Consolas" charset="0"/>
              </a:rPr>
              <a:t>people.csv</a:t>
            </a:r>
            <a:r>
              <a:rPr lang="de-DE" sz="2000" dirty="0">
                <a:solidFill>
                  <a:srgbClr val="0000BB"/>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peopleRDD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rdd.map</a:t>
            </a:r>
            <a:r>
              <a:rPr lang="de-DE" sz="2000" dirty="0">
                <a:solidFill>
                  <a:srgbClr val="000000"/>
                </a:solidFill>
                <a:latin typeface="Consolas" charset="0"/>
              </a:rPr>
              <a:t> { </a:t>
            </a:r>
            <a:r>
              <a:rPr lang="de-DE" sz="2000" dirty="0" err="1">
                <a:solidFill>
                  <a:srgbClr val="000000"/>
                </a:solidFill>
                <a:latin typeface="Consolas" charset="0"/>
              </a:rPr>
              <a:t>line</a:t>
            </a:r>
            <a:r>
              <a:rPr lang="de-DE" sz="2000" dirty="0">
                <a:solidFill>
                  <a:srgbClr val="000000"/>
                </a:solidFill>
                <a:latin typeface="Consolas" charset="0"/>
              </a:rPr>
              <a:t> </a:t>
            </a:r>
            <a:r>
              <a:rPr lang="de-DE" sz="2000" dirty="0">
                <a:solidFill>
                  <a:srgbClr val="7F0055"/>
                </a:solidFill>
                <a:latin typeface="Consolas" charset="0"/>
              </a:rPr>
              <a:t>=&gt;</a:t>
            </a:r>
          </a:p>
          <a:p>
            <a:r>
              <a:rPr lang="de-DE" sz="2000" dirty="0">
                <a:solidFill>
                  <a:srgbClr val="000000"/>
                </a:solidFill>
                <a:latin typeface="Consolas" charset="0"/>
              </a:rPr>
              <a:t>  </a:t>
            </a:r>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cols</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line.split</a:t>
            </a:r>
            <a:r>
              <a:rPr lang="de-DE" sz="2000" dirty="0">
                <a:solidFill>
                  <a:srgbClr val="000000"/>
                </a:solidFill>
                <a:latin typeface="Consolas" charset="0"/>
              </a:rPr>
              <a:t>(</a:t>
            </a:r>
            <a:r>
              <a:rPr lang="de-DE" sz="2000" dirty="0">
                <a:solidFill>
                  <a:srgbClr val="0000BB"/>
                </a:solidFill>
                <a:latin typeface="Consolas" charset="0"/>
              </a:rPr>
              <a:t>",")</a:t>
            </a:r>
          </a:p>
          <a:p>
            <a:r>
              <a:rPr lang="de-DE" sz="2000" dirty="0">
                <a:solidFill>
                  <a:srgbClr val="000000"/>
                </a:solidFill>
                <a:latin typeface="Consolas" charset="0"/>
              </a:rPr>
              <a:t>  Person(</a:t>
            </a:r>
            <a:r>
              <a:rPr lang="de-DE" sz="2000" dirty="0" err="1">
                <a:solidFill>
                  <a:srgbClr val="000000"/>
                </a:solidFill>
                <a:latin typeface="Consolas" charset="0"/>
              </a:rPr>
              <a:t>cols</a:t>
            </a:r>
            <a:r>
              <a:rPr lang="de-DE" sz="2000" dirty="0">
                <a:solidFill>
                  <a:srgbClr val="000000"/>
                </a:solidFill>
                <a:latin typeface="Consolas" charset="0"/>
              </a:rPr>
              <a:t>(0), </a:t>
            </a:r>
            <a:r>
              <a:rPr lang="de-DE" sz="2000" dirty="0" err="1">
                <a:solidFill>
                  <a:srgbClr val="000000"/>
                </a:solidFill>
                <a:latin typeface="Consolas" charset="0"/>
              </a:rPr>
              <a:t>cols</a:t>
            </a:r>
            <a:r>
              <a:rPr lang="de-DE" sz="2000" dirty="0">
                <a:solidFill>
                  <a:srgbClr val="000000"/>
                </a:solidFill>
                <a:latin typeface="Consolas" charset="0"/>
              </a:rPr>
              <a:t>(1), </a:t>
            </a:r>
            <a:r>
              <a:rPr lang="de-DE" sz="2000" dirty="0" err="1">
                <a:solidFill>
                  <a:srgbClr val="000000"/>
                </a:solidFill>
                <a:latin typeface="Consolas" charset="0"/>
              </a:rPr>
              <a:t>cols</a:t>
            </a:r>
            <a:r>
              <a:rPr lang="de-DE" sz="2000" dirty="0">
                <a:solidFill>
                  <a:srgbClr val="000000"/>
                </a:solidFill>
                <a:latin typeface="Consolas" charset="0"/>
              </a:rPr>
              <a:t>(2), </a:t>
            </a:r>
            <a:r>
              <a:rPr lang="de-DE" sz="2000" dirty="0" err="1">
                <a:solidFill>
                  <a:srgbClr val="000000"/>
                </a:solidFill>
                <a:latin typeface="Consolas" charset="0"/>
              </a:rPr>
              <a:t>cols</a:t>
            </a:r>
            <a:r>
              <a:rPr lang="de-DE" sz="2000" dirty="0">
                <a:solidFill>
                  <a:srgbClr val="000000"/>
                </a:solidFill>
                <a:latin typeface="Consolas" charset="0"/>
              </a:rPr>
              <a:t>(3).</a:t>
            </a:r>
            <a:r>
              <a:rPr lang="de-DE" sz="2000" dirty="0" err="1">
                <a:solidFill>
                  <a:srgbClr val="000000"/>
                </a:solidFill>
                <a:latin typeface="Consolas" charset="0"/>
              </a:rPr>
              <a:t>toInt</a:t>
            </a:r>
            <a:r>
              <a:rPr lang="de-DE" sz="2000" dirty="0">
                <a:solidFill>
                  <a:srgbClr val="000000"/>
                </a:solidFill>
                <a:latin typeface="Consolas" charset="0"/>
              </a:rPr>
              <a:t>)</a:t>
            </a:r>
          </a:p>
          <a:p>
            <a:r>
              <a:rPr lang="de-DE" sz="2000" dirty="0">
                <a:solidFill>
                  <a:srgbClr val="000000"/>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df</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peopleRDD.toDF</a:t>
            </a:r>
            <a:endParaRPr lang="de-DE" sz="2000" dirty="0">
              <a:solidFill>
                <a:srgbClr val="000000"/>
              </a:solidFill>
              <a:latin typeface="Consolas" charset="0"/>
            </a:endParaRPr>
          </a:p>
          <a:p>
            <a:r>
              <a:rPr lang="de-DE" sz="2000" dirty="0">
                <a:solidFill>
                  <a:srgbClr val="00A019"/>
                </a:solidFill>
                <a:latin typeface="Consolas" charset="0"/>
              </a:rPr>
              <a:t>// </a:t>
            </a:r>
            <a:r>
              <a:rPr lang="de-DE" sz="2000" dirty="0" err="1">
                <a:solidFill>
                  <a:srgbClr val="00A019"/>
                </a:solidFill>
                <a:latin typeface="Consolas" charset="0"/>
              </a:rPr>
              <a:t>df</a:t>
            </a:r>
            <a:r>
              <a:rPr lang="de-DE" sz="2000" dirty="0">
                <a:solidFill>
                  <a:srgbClr val="00A019"/>
                </a:solidFill>
                <a:latin typeface="Consolas" charset="0"/>
              </a:rPr>
              <a:t>: </a:t>
            </a:r>
            <a:r>
              <a:rPr lang="de-DE" sz="2000" dirty="0" err="1">
                <a:solidFill>
                  <a:srgbClr val="00A019"/>
                </a:solidFill>
                <a:latin typeface="Consolas" charset="0"/>
              </a:rPr>
              <a:t>DataFrame</a:t>
            </a:r>
            <a:r>
              <a:rPr lang="de-DE" sz="2000" dirty="0">
                <a:solidFill>
                  <a:srgbClr val="00A019"/>
                </a:solidFill>
                <a:latin typeface="Consolas" charset="0"/>
              </a:rPr>
              <a:t> = [</a:t>
            </a:r>
            <a:r>
              <a:rPr lang="de-DE" sz="2000" dirty="0" err="1">
                <a:solidFill>
                  <a:srgbClr val="00A019"/>
                </a:solidFill>
                <a:latin typeface="Consolas" charset="0"/>
              </a:rPr>
              <a:t>firstName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lastName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gender</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age</a:t>
            </a:r>
            <a:r>
              <a:rPr lang="de-DE" sz="2000" dirty="0">
                <a:solidFill>
                  <a:srgbClr val="00A019"/>
                </a:solidFill>
                <a:latin typeface="Consolas" charset="0"/>
              </a:rPr>
              <a:t>: </a:t>
            </a:r>
            <a:r>
              <a:rPr lang="de-DE" sz="2000" dirty="0" err="1">
                <a:solidFill>
                  <a:srgbClr val="00A019"/>
                </a:solidFill>
                <a:latin typeface="Consolas" charset="0"/>
              </a:rPr>
              <a:t>int</a:t>
            </a:r>
            <a:r>
              <a:rPr lang="de-DE" sz="2000" dirty="0">
                <a:solidFill>
                  <a:srgbClr val="00A019"/>
                </a:solidFill>
                <a:latin typeface="Consolas" charset="0"/>
              </a:rPr>
              <a: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46141" y="1276031"/>
            <a:ext cx="402991" cy="464575"/>
          </a:xfrm>
          <a:prstGeom prst="rect">
            <a:avLst/>
          </a:prstGeom>
        </p:spPr>
      </p:pic>
    </p:spTree>
    <p:extLst>
      <p:ext uri="{BB962C8B-B14F-4D97-AF65-F5344CB8AC3E}">
        <p14:creationId xmlns:p14="http://schemas.microsoft.com/office/powerpoint/2010/main" val="399436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287116" y="1087938"/>
            <a:ext cx="9310545" cy="551083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a:t>Schema Inference (Python)</a:t>
            </a:r>
          </a:p>
        </p:txBody>
      </p:sp>
      <p:sp>
        <p:nvSpPr>
          <p:cNvPr id="9" name="Rectangle 8"/>
          <p:cNvSpPr/>
          <p:nvPr/>
        </p:nvSpPr>
        <p:spPr>
          <a:xfrm>
            <a:off x="1524001" y="1411545"/>
            <a:ext cx="8938380" cy="48410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pyspark.sql</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a:solidFill>
                  <a:srgbClr val="000000"/>
                </a:solidFill>
                <a:latin typeface="Consolas" charset="0"/>
                <a:ea typeface="Consolas" charset="0"/>
                <a:cs typeface="Consolas" charset="0"/>
              </a:rPr>
              <a:t>Row</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Person = Row(</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rgbClr val="0000FF"/>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fr-FR" dirty="0">
                <a:latin typeface="Consolas" charset="0"/>
                <a:ea typeface="Consolas" charset="0"/>
                <a:cs typeface="Consolas" charset="0"/>
              </a:rPr>
              <a:t>    </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 = </a:t>
            </a:r>
            <a:r>
              <a:rPr lang="fr-FR" dirty="0" err="1">
                <a:solidFill>
                  <a:srgbClr val="000000"/>
                </a:solidFill>
                <a:latin typeface="Consolas" charset="0"/>
                <a:ea typeface="Consolas" charset="0"/>
                <a:cs typeface="Consolas" charset="0"/>
              </a:rPr>
              <a:t>int</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a:t>
            </a:r>
          </a:p>
          <a:p>
            <a:r>
              <a:rPr lang="fr-FR" dirty="0">
                <a:latin typeface="Consolas" charset="0"/>
                <a:ea typeface="Consolas" charset="0"/>
                <a:cs typeface="Consolas" charset="0"/>
              </a:rPr>
              <a:t>    </a:t>
            </a:r>
            <a:r>
              <a:rPr lang="fr-FR" b="1" dirty="0">
                <a:solidFill>
                  <a:srgbClr val="7F0055"/>
                </a:solidFill>
                <a:latin typeface="Consolas" charset="0"/>
                <a:ea typeface="Consolas" charset="0"/>
                <a:cs typeface="Consolas" charset="0"/>
              </a:rPr>
              <a:t>return </a:t>
            </a:r>
            <a:r>
              <a:rPr lang="fr-FR" dirty="0">
                <a:solidFill>
                  <a:srgbClr val="000000"/>
                </a:solidFill>
                <a:latin typeface="Consolas" charset="0"/>
                <a:ea typeface="Consolas" charset="0"/>
                <a:cs typeface="Consolas" charset="0"/>
              </a:rPr>
              <a:t>Person(*</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peopleRDD</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rdd.map</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line_to_person</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df</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peopleRDD.toDF</a:t>
            </a:r>
            <a:r>
              <a:rPr lang="fr-FR" dirty="0">
                <a:solidFill>
                  <a:srgbClr val="000000"/>
                </a:solidFill>
                <a:latin typeface="Consolas" charset="0"/>
                <a:ea typeface="Consolas" charset="0"/>
                <a:cs typeface="Consolas" charset="0"/>
              </a:rPr>
              <a:t>()</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DataFrame</a:t>
            </a:r>
            <a:r>
              <a:rPr lang="fr-FR" dirty="0">
                <a:solidFill>
                  <a:srgbClr val="00A019"/>
                </a:solidFill>
                <a:latin typeface="Consolas" charset="0"/>
                <a:ea typeface="Consolas" charset="0"/>
                <a:cs typeface="Consolas" charset="0"/>
              </a:rPr>
              <a:t>[</a:t>
            </a:r>
            <a:r>
              <a:rPr lang="fr-FR" dirty="0" err="1">
                <a:solidFill>
                  <a:srgbClr val="00A019"/>
                </a:solidFill>
                <a:latin typeface="Consolas" charset="0"/>
                <a:ea typeface="Consolas" charset="0"/>
                <a:cs typeface="Consolas" charset="0"/>
              </a:rPr>
              <a:t>first_name</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last_name</a:t>
            </a:r>
            <a:r>
              <a:rPr lang="fr-FR" dirty="0">
                <a:solidFill>
                  <a:srgbClr val="00A019"/>
                </a:solidFill>
                <a:latin typeface="Consolas" charset="0"/>
                <a:ea typeface="Consolas" charset="0"/>
                <a:cs typeface="Consolas" charset="0"/>
              </a:rPr>
              <a:t>: string, \</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gender</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age</a:t>
            </a:r>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bigint</a:t>
            </a:r>
            <a:r>
              <a:rPr lang="fr-FR"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2339" y="1541661"/>
            <a:ext cx="443463" cy="443463"/>
          </a:xfrm>
          <a:prstGeom prst="rect">
            <a:avLst/>
          </a:prstGeom>
        </p:spPr>
      </p:pic>
    </p:spTree>
    <p:extLst>
      <p:ext uri="{BB962C8B-B14F-4D97-AF65-F5344CB8AC3E}">
        <p14:creationId xmlns:p14="http://schemas.microsoft.com/office/powerpoint/2010/main" val="3420188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a:t>
            </a:r>
          </a:p>
        </p:txBody>
      </p:sp>
      <p:sp>
        <p:nvSpPr>
          <p:cNvPr id="3" name="Content Placeholder 2"/>
          <p:cNvSpPr>
            <a:spLocks noGrp="1"/>
          </p:cNvSpPr>
          <p:nvPr>
            <p:ph idx="1"/>
          </p:nvPr>
        </p:nvSpPr>
        <p:spPr>
          <a:xfrm>
            <a:off x="924839" y="1750502"/>
            <a:ext cx="10380282" cy="4525433"/>
          </a:xfrm>
        </p:spPr>
        <p:txBody>
          <a:bodyPr/>
          <a:lstStyle/>
          <a:p>
            <a:pPr marL="0" indent="0">
              <a:buNone/>
            </a:pPr>
            <a:r>
              <a:rPr lang="en-US" dirty="0"/>
              <a:t>We can also force schema inference</a:t>
            </a:r>
          </a:p>
          <a:p>
            <a:pPr marL="457189" indent="-457189"/>
            <a:r>
              <a:rPr lang="en-US" i="1" dirty="0"/>
              <a:t>without</a:t>
            </a:r>
            <a:r>
              <a:rPr lang="en-US" dirty="0"/>
              <a:t> creating our own Person type, </a:t>
            </a:r>
          </a:p>
          <a:p>
            <a:pPr marL="457189" indent="-457189"/>
            <a:r>
              <a:rPr lang="en-US" dirty="0"/>
              <a:t>by using a fixed-length data structure (such as a </a:t>
            </a:r>
            <a:r>
              <a:rPr lang="en-US" i="1" dirty="0"/>
              <a:t>tuple</a:t>
            </a:r>
            <a:r>
              <a:rPr lang="en-US" dirty="0"/>
              <a:t>) </a:t>
            </a:r>
          </a:p>
          <a:p>
            <a:pPr marL="457189" indent="-457189"/>
            <a:r>
              <a:rPr lang="en-US" dirty="0"/>
              <a:t>and supplying the column names to the </a:t>
            </a:r>
            <a:r>
              <a:rPr lang="en-US" dirty="0" err="1">
                <a:solidFill>
                  <a:srgbClr val="0070C0"/>
                </a:solidFill>
                <a:latin typeface="Consolas" charset="0"/>
                <a:ea typeface="Consolas" charset="0"/>
                <a:cs typeface="Consolas" charset="0"/>
              </a:rPr>
              <a:t>toDF</a:t>
            </a:r>
            <a:r>
              <a:rPr lang="en-US" dirty="0">
                <a:solidFill>
                  <a:srgbClr val="0070C0"/>
                </a:solidFill>
                <a:latin typeface="Consolas" charset="0"/>
                <a:ea typeface="Consolas" charset="0"/>
                <a:cs typeface="Consolas" charset="0"/>
              </a:rPr>
              <a:t>()</a:t>
            </a:r>
            <a:r>
              <a:rPr lang="en-US" dirty="0"/>
              <a:t> method.</a:t>
            </a:r>
            <a:endParaRPr lang="en-US" dirty="0">
              <a:solidFill>
                <a:srgbClr val="0070C0"/>
              </a:solidFill>
              <a:latin typeface="Courier" charset="0"/>
              <a:ea typeface="Courier" charset="0"/>
              <a:cs typeface="Courier" charset="0"/>
            </a:endParaRPr>
          </a:p>
        </p:txBody>
      </p:sp>
    </p:spTree>
    <p:extLst>
      <p:ext uri="{BB962C8B-B14F-4D97-AF65-F5344CB8AC3E}">
        <p14:creationId xmlns:p14="http://schemas.microsoft.com/office/powerpoint/2010/main" val="30539316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3" name="TextBox 2"/>
          <p:cNvSpPr txBox="1"/>
          <p:nvPr/>
        </p:nvSpPr>
        <p:spPr>
          <a:xfrm>
            <a:off x="528034" y="5029742"/>
            <a:ext cx="11225586" cy="553994"/>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If you don’t supply the column names, the API defaults to “_1”, “_2”, etc.</a:t>
            </a:r>
          </a:p>
        </p:txBody>
      </p:sp>
      <p:sp>
        <p:nvSpPr>
          <p:cNvPr id="7" name="Rectangle 4"/>
          <p:cNvSpPr/>
          <p:nvPr/>
        </p:nvSpPr>
        <p:spPr>
          <a:xfrm>
            <a:off x="1142312" y="1418167"/>
            <a:ext cx="9659459" cy="320650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87013" y="1671299"/>
            <a:ext cx="9157162" cy="271748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sc.textFile</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people.csv</a:t>
            </a:r>
            <a:r>
              <a:rPr lang="en-US" sz="2000" b="1" dirty="0">
                <a:solidFill>
                  <a:srgbClr val="0000BB"/>
                </a:solidFill>
                <a:latin typeface="Consolas" charset="0"/>
                <a:ea typeface="Consolas" charset="0"/>
                <a:cs typeface="Consolas" charset="0"/>
              </a:rPr>
              <a:t>")</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rdd.map</a:t>
            </a:r>
            <a:r>
              <a:rPr lang="en-US" sz="2000" dirty="0">
                <a:solidFill>
                  <a:srgbClr val="000000"/>
                </a:solidFill>
                <a:latin typeface="Consolas" charset="0"/>
                <a:ea typeface="Consolas" charset="0"/>
                <a:cs typeface="Consolas" charset="0"/>
              </a:rPr>
              <a:t> { line </a:t>
            </a:r>
            <a:r>
              <a:rPr lang="en-US" sz="2000" dirty="0">
                <a:solidFill>
                  <a:srgbClr val="7F0055"/>
                </a:solidFill>
                <a:latin typeface="Consolas" charset="0"/>
                <a:ea typeface="Consolas" charset="0"/>
                <a:cs typeface="Consolas" charset="0"/>
              </a:rPr>
              <a:t>=&gt;</a:t>
            </a:r>
          </a:p>
          <a:p>
            <a:r>
              <a:rPr lang="en-US" sz="2000" dirty="0">
                <a:latin typeface="Consolas" charset="0"/>
                <a:ea typeface="Consolas" charset="0"/>
                <a:cs typeface="Consolas" charset="0"/>
              </a:rPr>
              <a:t>  </a:t>
            </a:r>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line.split</a:t>
            </a:r>
            <a:r>
              <a:rPr lang="en-US" sz="2000" dirty="0">
                <a:solidFill>
                  <a:srgbClr val="000000"/>
                </a:solidFill>
                <a:latin typeface="Consolas" charset="0"/>
                <a:ea typeface="Consolas" charset="0"/>
                <a:cs typeface="Consolas" charset="0"/>
              </a:rPr>
              <a:t>(</a:t>
            </a:r>
            <a:r>
              <a:rPr lang="en-US" sz="2000"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cols(0), cols(1), cols(2), cols(3).</a:t>
            </a:r>
            <a:r>
              <a:rPr lang="en-US" sz="2000" dirty="0" err="1">
                <a:solidFill>
                  <a:srgbClr val="000000"/>
                </a:solidFill>
                <a:latin typeface="Consolas" charset="0"/>
                <a:ea typeface="Consolas" charset="0"/>
                <a:cs typeface="Consolas" charset="0"/>
              </a:rPr>
              <a:t>toInt</a:t>
            </a:r>
            <a:r>
              <a:rPr lang="en-US" sz="2000" dirty="0">
                <a:solidFill>
                  <a:srgbClr val="000000"/>
                </a:solidFill>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df</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peopleRDD.toDF</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firstName</a:t>
            </a:r>
            <a:r>
              <a:rPr lang="en-US" sz="2000" b="1" dirty="0">
                <a:solidFill>
                  <a:srgbClr val="0000BB"/>
                </a:solidFill>
                <a:latin typeface="Consolas" charset="0"/>
                <a:ea typeface="Consolas" charset="0"/>
                <a:cs typeface="Consolas" charset="0"/>
              </a:rPr>
              <a:t>", "</a:t>
            </a:r>
            <a:r>
              <a:rPr lang="en-US" sz="2000" dirty="0" err="1">
                <a:solidFill>
                  <a:srgbClr val="0000BB"/>
                </a:solidFill>
                <a:latin typeface="Consolas" charset="0"/>
                <a:ea typeface="Consolas" charset="0"/>
                <a:cs typeface="Consolas" charset="0"/>
              </a:rPr>
              <a:t>lastName</a:t>
            </a:r>
            <a:r>
              <a:rPr lang="en-US" sz="2000" b="1"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BB"/>
                </a:solidFill>
                <a:latin typeface="Consolas" charset="0"/>
                <a:ea typeface="Consolas" charset="0"/>
                <a:cs typeface="Consolas" charset="0"/>
              </a:rPr>
              <a:t>"gender", "age")</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6901" y="1823235"/>
            <a:ext cx="315382" cy="464575"/>
          </a:xfrm>
          <a:prstGeom prst="rect">
            <a:avLst/>
          </a:prstGeom>
        </p:spPr>
      </p:pic>
    </p:spTree>
    <p:extLst>
      <p:ext uri="{BB962C8B-B14F-4D97-AF65-F5344CB8AC3E}">
        <p14:creationId xmlns:p14="http://schemas.microsoft.com/office/powerpoint/2010/main" val="33443461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108150" y="1714138"/>
            <a:ext cx="9998109" cy="391315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00427" y="1862712"/>
            <a:ext cx="9805833" cy="331382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r>
              <a:rPr lang="en-US" dirty="0">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065" y="2007561"/>
            <a:ext cx="443463" cy="443463"/>
          </a:xfrm>
          <a:prstGeom prst="rect">
            <a:avLst/>
          </a:prstGeom>
        </p:spPr>
      </p:pic>
      <p:sp>
        <p:nvSpPr>
          <p:cNvPr id="8" name="Title 1"/>
          <p:cNvSpPr>
            <a:spLocks noGrp="1"/>
          </p:cNvSpPr>
          <p:nvPr>
            <p:ph type="title"/>
          </p:nvPr>
        </p:nvSpPr>
        <p:spPr>
          <a:xfrm>
            <a:off x="425004" y="238798"/>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1428027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095271" y="1006570"/>
            <a:ext cx="9998109" cy="521048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287548" y="1155144"/>
            <a:ext cx="9805833" cy="473034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a:solidFill>
                  <a:srgbClr val="000000"/>
                </a:solidFill>
                <a:latin typeface="Consolas" charset="0"/>
                <a:ea typeface="Consolas" charset="0"/>
                <a:cs typeface="Consolas" charset="0"/>
              </a:rPr>
              <a:t>collections</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namedtuple</a:t>
            </a:r>
            <a:endParaRPr lang="en-US" dirty="0">
              <a:solidFill>
                <a:srgbClr val="000000"/>
              </a:solidFill>
              <a:latin typeface="Consolas" charset="0"/>
              <a:ea typeface="Consolas" charset="0"/>
              <a:cs typeface="Consolas" charset="0"/>
            </a:endParaRPr>
          </a:p>
          <a:p>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Person = </a:t>
            </a:r>
            <a:r>
              <a:rPr lang="en-US" dirty="0" err="1">
                <a:solidFill>
                  <a:srgbClr val="000000"/>
                </a:solidFill>
                <a:latin typeface="Consolas" charset="0"/>
                <a:ea typeface="Consolas" charset="0"/>
                <a:cs typeface="Consolas" charset="0"/>
              </a:rPr>
              <a:t>namedtuple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'Person',</a:t>
            </a:r>
          </a:p>
          <a:p>
            <a:r>
              <a:rPr lang="en-US" dirty="0">
                <a:latin typeface="Consolas" charset="0"/>
                <a:ea typeface="Consolas" charset="0"/>
                <a:cs typeface="Consolas" charset="0"/>
              </a:rPr>
              <a:t>    [</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r>
              <a:rPr lang="en-US" dirty="0">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Person(cells[0],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971" y="1265294"/>
            <a:ext cx="443463" cy="443463"/>
          </a:xfrm>
          <a:prstGeom prst="rect">
            <a:avLst/>
          </a:prstGeom>
        </p:spPr>
      </p:pic>
      <p:sp>
        <p:nvSpPr>
          <p:cNvPr id="8" name="Title 1"/>
          <p:cNvSpPr>
            <a:spLocks noGrp="1"/>
          </p:cNvSpPr>
          <p:nvPr>
            <p:ph type="title"/>
          </p:nvPr>
        </p:nvSpPr>
        <p:spPr>
          <a:xfrm>
            <a:off x="1" y="-31661"/>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26535054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Datasets and </a:t>
            </a:r>
            <a:r>
              <a:rPr lang="en-US" dirty="0" err="1"/>
              <a:t>DataFrame</a:t>
            </a:r>
            <a:r>
              <a:rPr lang="en-US" dirty="0"/>
              <a:t> Optimizations Using Catalyst</a:t>
            </a:r>
          </a:p>
        </p:txBody>
      </p:sp>
    </p:spTree>
    <p:extLst>
      <p:ext uri="{BB962C8B-B14F-4D97-AF65-F5344CB8AC3E}">
        <p14:creationId xmlns:p14="http://schemas.microsoft.com/office/powerpoint/2010/main" val="9537407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Overview</a:t>
            </a:r>
          </a:p>
        </p:txBody>
      </p:sp>
    </p:spTree>
    <p:extLst>
      <p:ext uri="{BB962C8B-B14F-4D97-AF65-F5344CB8AC3E}">
        <p14:creationId xmlns:p14="http://schemas.microsoft.com/office/powerpoint/2010/main" val="222485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10"/>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Partition =&gt; Iterator[T]</a:t>
            </a:r>
          </a:p>
        </p:txBody>
      </p:sp>
    </p:spTree>
    <p:extLst>
      <p:ext uri="{BB962C8B-B14F-4D97-AF65-F5344CB8AC3E}">
        <p14:creationId xmlns:p14="http://schemas.microsoft.com/office/powerpoint/2010/main" val="309891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10"/>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a:t>
            </a:r>
            <a:r>
              <a:rPr lang="en-US" b="1" dirty="0">
                <a:solidFill>
                  <a:schemeClr val="accent2"/>
                </a:solidFill>
              </a:rPr>
              <a:t>Partition =&gt; Iterator[T]</a:t>
            </a:r>
          </a:p>
        </p:txBody>
      </p:sp>
      <p:sp>
        <p:nvSpPr>
          <p:cNvPr id="3" name="Left Brace 2"/>
          <p:cNvSpPr/>
          <p:nvPr/>
        </p:nvSpPr>
        <p:spPr>
          <a:xfrm rot="16200000">
            <a:off x="6655763" y="851273"/>
            <a:ext cx="225116" cy="4780932"/>
          </a:xfrm>
          <a:prstGeom prst="leftBrace">
            <a:avLst>
              <a:gd name="adj1" fmla="val 44770"/>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4" name="TextBox 3"/>
          <p:cNvSpPr txBox="1"/>
          <p:nvPr/>
        </p:nvSpPr>
        <p:spPr>
          <a:xfrm>
            <a:off x="4195444" y="3361163"/>
            <a:ext cx="5145754" cy="669832"/>
          </a:xfrm>
          <a:prstGeom prst="rect">
            <a:avLst/>
          </a:prstGeom>
          <a:noFill/>
        </p:spPr>
        <p:txBody>
          <a:bodyPr wrap="none" lIns="179285" tIns="143428" rIns="179285" bIns="143428" rtlCol="0">
            <a:spAutoFit/>
          </a:bodyPr>
          <a:lstStyle/>
          <a:p>
            <a:pPr defTabSz="896386">
              <a:lnSpc>
                <a:spcPct val="90000"/>
              </a:lnSpc>
              <a:spcAft>
                <a:spcPts val="588"/>
              </a:spcAft>
            </a:pPr>
            <a:r>
              <a:rPr lang="en-US" sz="2745" kern="0" dirty="0">
                <a:solidFill>
                  <a:schemeClr val="accent1"/>
                </a:solidFill>
              </a:rPr>
              <a:t>Opaque computation and data</a:t>
            </a:r>
          </a:p>
        </p:txBody>
      </p:sp>
    </p:spTree>
    <p:extLst>
      <p:ext uri="{BB962C8B-B14F-4D97-AF65-F5344CB8AC3E}">
        <p14:creationId xmlns:p14="http://schemas.microsoft.com/office/powerpoint/2010/main" val="55053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RDD to Dataset: What is Dataset?</a:t>
            </a:r>
          </a:p>
        </p:txBody>
      </p:sp>
      <p:sp>
        <p:nvSpPr>
          <p:cNvPr id="3" name="Text Placeholder 2"/>
          <p:cNvSpPr>
            <a:spLocks noGrp="1"/>
          </p:cNvSpPr>
          <p:nvPr>
            <p:ph type="body" sz="quarter" idx="10"/>
          </p:nvPr>
        </p:nvSpPr>
        <p:spPr>
          <a:xfrm>
            <a:off x="269240" y="1189495"/>
            <a:ext cx="5229144" cy="2594846"/>
          </a:xfrm>
        </p:spPr>
        <p:txBody>
          <a:bodyPr/>
          <a:lstStyle/>
          <a:p>
            <a:r>
              <a:rPr lang="en-US" dirty="0"/>
              <a:t>Structured computation and data</a:t>
            </a:r>
          </a:p>
          <a:p>
            <a:endParaRPr lang="en-US" dirty="0"/>
          </a:p>
          <a:p>
            <a:pPr lvl="1"/>
            <a:r>
              <a:rPr lang="en-US" dirty="0"/>
              <a:t>Data types have known structure</a:t>
            </a:r>
          </a:p>
          <a:p>
            <a:pPr lvl="1"/>
            <a:r>
              <a:rPr lang="en-US" dirty="0"/>
              <a:t>Computations are type-safe</a:t>
            </a:r>
          </a:p>
        </p:txBody>
      </p:sp>
      <p:pic>
        <p:nvPicPr>
          <p:cNvPr id="4" name="Picture 3"/>
          <p:cNvPicPr>
            <a:picLocks noChangeAspect="1"/>
          </p:cNvPicPr>
          <p:nvPr/>
        </p:nvPicPr>
        <p:blipFill rotWithShape="1">
          <a:blip r:embed="rId2"/>
          <a:srcRect l="40729" t="15217" r="2318"/>
          <a:stretch/>
        </p:blipFill>
        <p:spPr>
          <a:xfrm>
            <a:off x="5797192" y="1337342"/>
            <a:ext cx="5898726" cy="4681257"/>
          </a:xfrm>
          <a:prstGeom prst="rect">
            <a:avLst/>
          </a:prstGeom>
        </p:spPr>
      </p:pic>
    </p:spTree>
    <p:extLst>
      <p:ext uri="{BB962C8B-B14F-4D97-AF65-F5344CB8AC3E}">
        <p14:creationId xmlns:p14="http://schemas.microsoft.com/office/powerpoint/2010/main" val="18765279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APIs in Spark</a:t>
            </a:r>
          </a:p>
        </p:txBody>
      </p:sp>
      <p:graphicFrame>
        <p:nvGraphicFramePr>
          <p:cNvPr id="5" name="Table 4"/>
          <p:cNvGraphicFramePr>
            <a:graphicFrameLocks noGrp="1"/>
          </p:cNvGraphicFramePr>
          <p:nvPr>
            <p:extLst/>
          </p:nvPr>
        </p:nvGraphicFramePr>
        <p:xfrm>
          <a:off x="2137951" y="1860257"/>
          <a:ext cx="7918420" cy="3436296"/>
        </p:xfrm>
        <a:graphic>
          <a:graphicData uri="http://schemas.openxmlformats.org/drawingml/2006/table">
            <a:tbl>
              <a:tblPr bandRow="1">
                <a:tableStyleId>{21E4AEA4-8DFA-4A89-87EB-49C32662AFE0}</a:tableStyleId>
              </a:tblPr>
              <a:tblGrid>
                <a:gridCol w="1979605">
                  <a:extLst>
                    <a:ext uri="{9D8B030D-6E8A-4147-A177-3AD203B41FA5}">
                      <a16:colId xmlns:a16="http://schemas.microsoft.com/office/drawing/2014/main" val="1735649932"/>
                    </a:ext>
                  </a:extLst>
                </a:gridCol>
                <a:gridCol w="1979605">
                  <a:extLst>
                    <a:ext uri="{9D8B030D-6E8A-4147-A177-3AD203B41FA5}">
                      <a16:colId xmlns:a16="http://schemas.microsoft.com/office/drawing/2014/main" val="458338779"/>
                    </a:ext>
                  </a:extLst>
                </a:gridCol>
                <a:gridCol w="1979605">
                  <a:extLst>
                    <a:ext uri="{9D8B030D-6E8A-4147-A177-3AD203B41FA5}">
                      <a16:colId xmlns:a16="http://schemas.microsoft.com/office/drawing/2014/main" val="827642073"/>
                    </a:ext>
                  </a:extLst>
                </a:gridCol>
                <a:gridCol w="1979605">
                  <a:extLst>
                    <a:ext uri="{9D8B030D-6E8A-4147-A177-3AD203B41FA5}">
                      <a16:colId xmlns:a16="http://schemas.microsoft.com/office/drawing/2014/main" val="1520183415"/>
                    </a:ext>
                  </a:extLst>
                </a:gridCol>
              </a:tblGrid>
              <a:tr h="1145432">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SQL</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err="1"/>
                        <a:t>DataFrames</a:t>
                      </a: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Datasets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444717629"/>
                  </a:ext>
                </a:extLst>
              </a:tr>
              <a:tr h="1145432">
                <a:tc>
                  <a:txBody>
                    <a:bodyPr/>
                    <a:lstStyle/>
                    <a:p>
                      <a:pPr algn="ctr"/>
                      <a:r>
                        <a:rPr lang="en-US" sz="2400" dirty="0"/>
                        <a:t>Syntax </a:t>
                      </a:r>
                      <a:br>
                        <a:rPr lang="en-US" sz="2400" dirty="0"/>
                      </a:br>
                      <a:r>
                        <a:rPr lang="en-US" sz="2400" dirty="0"/>
                        <a:t>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30023122"/>
                  </a:ext>
                </a:extLst>
              </a:tr>
              <a:tr h="1145432">
                <a:tc>
                  <a:txBody>
                    <a:bodyPr/>
                    <a:lstStyle/>
                    <a:p>
                      <a:pPr algn="ctr"/>
                      <a:r>
                        <a:rPr lang="en-US" sz="2400" dirty="0"/>
                        <a:t>Analysis 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05225301"/>
                  </a:ext>
                </a:extLst>
              </a:tr>
            </a:tbl>
          </a:graphicData>
        </a:graphic>
      </p:graphicFrame>
    </p:spTree>
    <p:extLst>
      <p:ext uri="{BB962C8B-B14F-4D97-AF65-F5344CB8AC3E}">
        <p14:creationId xmlns:p14="http://schemas.microsoft.com/office/powerpoint/2010/main" val="37386940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 Dataset[Row]</a:t>
            </a:r>
          </a:p>
        </p:txBody>
      </p:sp>
      <p:sp>
        <p:nvSpPr>
          <p:cNvPr id="3" name="Text Placeholder 2"/>
          <p:cNvSpPr>
            <a:spLocks noGrp="1"/>
          </p:cNvSpPr>
          <p:nvPr>
            <p:ph type="body" sz="quarter" idx="10"/>
          </p:nvPr>
        </p:nvSpPr>
        <p:spPr>
          <a:xfrm>
            <a:off x="269239" y="1189495"/>
            <a:ext cx="11653523" cy="3801752"/>
          </a:xfrm>
        </p:spPr>
        <p:txBody>
          <a:bodyPr/>
          <a:lstStyle/>
          <a:p>
            <a:r>
              <a:rPr lang="en-US" dirty="0"/>
              <a:t>Spark 2.0 unifies these APIs</a:t>
            </a:r>
          </a:p>
          <a:p>
            <a:pPr lvl="1"/>
            <a:endParaRPr lang="en-US" dirty="0"/>
          </a:p>
          <a:p>
            <a:r>
              <a:rPr lang="en-US" dirty="0"/>
              <a:t>Strongly-typed methods will downcast to </a:t>
            </a:r>
            <a:br>
              <a:rPr lang="en-US" dirty="0"/>
            </a:br>
            <a:r>
              <a:rPr lang="en-US" dirty="0"/>
              <a:t>generic </a:t>
            </a:r>
            <a:r>
              <a:rPr lang="en-US" b="1" dirty="0">
                <a:latin typeface="Consolas" panose="020B0609020204030204" pitchFamily="49" charset="0"/>
              </a:rPr>
              <a:t>Row</a:t>
            </a:r>
            <a:r>
              <a:rPr lang="en-US" dirty="0"/>
              <a:t> objects</a:t>
            </a:r>
          </a:p>
          <a:p>
            <a:pPr lvl="1"/>
            <a:endParaRPr lang="en-US" dirty="0"/>
          </a:p>
          <a:p>
            <a:r>
              <a:rPr lang="en-US" dirty="0"/>
              <a:t>Types can be enforced on generic rows by</a:t>
            </a:r>
            <a:br>
              <a:rPr lang="en-US" dirty="0"/>
            </a:br>
            <a:r>
              <a:rPr lang="en-US" dirty="0"/>
              <a:t>using </a:t>
            </a:r>
            <a:r>
              <a:rPr lang="en-US" b="1" dirty="0">
                <a:latin typeface="Consolas" panose="020B0609020204030204" pitchFamily="49" charset="0"/>
              </a:rPr>
              <a:t>df.as[</a:t>
            </a:r>
            <a:r>
              <a:rPr lang="en-US" b="1" dirty="0" err="1">
                <a:latin typeface="Consolas" panose="020B0609020204030204" pitchFamily="49" charset="0"/>
              </a:rPr>
              <a:t>MyClass</a:t>
            </a:r>
            <a:r>
              <a:rPr lang="en-US" b="1" dirty="0">
                <a:latin typeface="Consolas" panose="020B0609020204030204" pitchFamily="49" charset="0"/>
              </a:rPr>
              <a:t>]</a:t>
            </a:r>
          </a:p>
        </p:txBody>
      </p:sp>
    </p:spTree>
    <p:extLst>
      <p:ext uri="{BB962C8B-B14F-4D97-AF65-F5344CB8AC3E}">
        <p14:creationId xmlns:p14="http://schemas.microsoft.com/office/powerpoint/2010/main" val="21073627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query plan</a:t>
            </a:r>
          </a:p>
        </p:txBody>
      </p:sp>
      <p:sp>
        <p:nvSpPr>
          <p:cNvPr id="4" name="Text Placeholder 3"/>
          <p:cNvSpPr>
            <a:spLocks noGrp="1"/>
          </p:cNvSpPr>
          <p:nvPr>
            <p:ph type="body" sz="quarter" idx="10"/>
          </p:nvPr>
        </p:nvSpPr>
        <p:spPr>
          <a:xfrm>
            <a:off x="269240" y="3578404"/>
            <a:ext cx="11653522" cy="2465168"/>
          </a:xfrm>
        </p:spPr>
        <p:txBody>
          <a:bodyPr/>
          <a:lstStyle/>
          <a:p>
            <a:r>
              <a:rPr lang="en-US" dirty="0"/>
              <a:t>== Optimized Logical Plan ==</a:t>
            </a:r>
          </a:p>
          <a:p>
            <a:r>
              <a:rPr lang="en-US" dirty="0"/>
              <a:t>Project [name#75,age#74L]</a:t>
            </a:r>
          </a:p>
          <a:p>
            <a:r>
              <a:rPr lang="en-US" dirty="0"/>
              <a:t>+- Filter (age#74L &gt; 30)</a:t>
            </a:r>
          </a:p>
          <a:p>
            <a:r>
              <a:rPr lang="en-US" dirty="0"/>
              <a:t>   +- Relation[age#74L,name#75] </a:t>
            </a:r>
            <a:r>
              <a:rPr lang="en-US" dirty="0" err="1"/>
              <a:t>JSONRelation</a:t>
            </a:r>
            <a:endParaRPr lang="en-US" dirty="0"/>
          </a:p>
        </p:txBody>
      </p:sp>
      <p:sp>
        <p:nvSpPr>
          <p:cNvPr id="11" name="Rectangle 10"/>
          <p:cNvSpPr/>
          <p:nvPr/>
        </p:nvSpPr>
        <p:spPr bwMode="auto">
          <a:xfrm>
            <a:off x="2585003" y="4698935"/>
            <a:ext cx="3361593" cy="522914"/>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pic>
        <p:nvPicPr>
          <p:cNvPr id="12" name="Picture 11"/>
          <p:cNvPicPr>
            <a:picLocks noChangeAspect="1"/>
          </p:cNvPicPr>
          <p:nvPr/>
        </p:nvPicPr>
        <p:blipFill>
          <a:blip r:embed="rId2"/>
          <a:stretch>
            <a:fillRect/>
          </a:stretch>
        </p:blipFill>
        <p:spPr>
          <a:xfrm>
            <a:off x="418643" y="1486747"/>
            <a:ext cx="9113652" cy="1506116"/>
          </a:xfrm>
          <a:prstGeom prst="rect">
            <a:avLst/>
          </a:prstGeom>
        </p:spPr>
      </p:pic>
    </p:spTree>
    <p:extLst>
      <p:ext uri="{BB962C8B-B14F-4D97-AF65-F5344CB8AC3E}">
        <p14:creationId xmlns:p14="http://schemas.microsoft.com/office/powerpoint/2010/main" val="1492656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computation</a:t>
            </a:r>
          </a:p>
        </p:txBody>
      </p:sp>
      <p:sp>
        <p:nvSpPr>
          <p:cNvPr id="3" name="Text Placeholder 2"/>
          <p:cNvSpPr>
            <a:spLocks noGrp="1"/>
          </p:cNvSpPr>
          <p:nvPr>
            <p:ph type="body" sz="quarter" idx="10"/>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p:txBody>
      </p:sp>
      <p:graphicFrame>
        <p:nvGraphicFramePr>
          <p:cNvPr id="5" name="Table 4"/>
          <p:cNvGraphicFramePr>
            <a:graphicFrameLocks noGrp="1"/>
          </p:cNvGraphicFramePr>
          <p:nvPr>
            <p:extLst/>
          </p:nvPr>
        </p:nvGraphicFramePr>
        <p:xfrm>
          <a:off x="1240366" y="1785554"/>
          <a:ext cx="9860673" cy="3908584"/>
        </p:xfrm>
        <a:graphic>
          <a:graphicData uri="http://schemas.openxmlformats.org/drawingml/2006/table">
            <a:tbl>
              <a:tblPr bandRow="1">
                <a:tableStyleId>{21E4AEA4-8DFA-4A89-87EB-49C32662AFE0}</a:tableStyleId>
              </a:tblPr>
              <a:tblGrid>
                <a:gridCol w="2390466">
                  <a:extLst>
                    <a:ext uri="{9D8B030D-6E8A-4147-A177-3AD203B41FA5}">
                      <a16:colId xmlns:a16="http://schemas.microsoft.com/office/drawing/2014/main" val="1735649932"/>
                    </a:ext>
                  </a:extLst>
                </a:gridCol>
                <a:gridCol w="3660401">
                  <a:extLst>
                    <a:ext uri="{9D8B030D-6E8A-4147-A177-3AD203B41FA5}">
                      <a16:colId xmlns:a16="http://schemas.microsoft.com/office/drawing/2014/main" val="458338779"/>
                    </a:ext>
                  </a:extLst>
                </a:gridCol>
                <a:gridCol w="3809806">
                  <a:extLst>
                    <a:ext uri="{9D8B030D-6E8A-4147-A177-3AD203B41FA5}">
                      <a16:colId xmlns:a16="http://schemas.microsoft.com/office/drawing/2014/main" val="827642073"/>
                    </a:ext>
                  </a:extLst>
                </a:gridCol>
              </a:tblGrid>
              <a:tr h="1299871">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Functions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Expressions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444717629"/>
                  </a:ext>
                </a:extLst>
              </a:tr>
              <a:tr h="1299871">
                <a:tc>
                  <a:txBody>
                    <a:bodyPr/>
                    <a:lstStyle/>
                    <a:p>
                      <a:pPr algn="ctr"/>
                      <a:r>
                        <a:rPr lang="en-US" sz="2400" dirty="0"/>
                        <a:t>Scala code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(x: </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=&gt; x &gt; 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df</a:t>
                      </a:r>
                      <a:r>
                        <a:rPr lang="en-US" sz="2000" kern="1200" dirty="0">
                          <a:solidFill>
                            <a:schemeClr val="dk1"/>
                          </a:solidFill>
                          <a:latin typeface="Consolas" panose="020B0609020204030204" pitchFamily="49" charset="0"/>
                          <a:ea typeface="+mn-ea"/>
                          <a:cs typeface="+mn-cs"/>
                        </a:rPr>
                        <a:t>(“x”) &gt;</a:t>
                      </a:r>
                      <a:r>
                        <a:rPr lang="en-US" sz="2000" kern="1200" baseline="0" dirty="0">
                          <a:solidFill>
                            <a:schemeClr val="dk1"/>
                          </a:solidFill>
                          <a:latin typeface="Consolas" panose="020B0609020204030204" pitchFamily="49" charset="0"/>
                          <a:ea typeface="+mn-ea"/>
                          <a:cs typeface="+mn-cs"/>
                        </a:rPr>
                        <a:t> 30</a:t>
                      </a:r>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30023122"/>
                  </a:ext>
                </a:extLst>
              </a:tr>
              <a:tr h="1299871">
                <a:tc>
                  <a:txBody>
                    <a:bodyPr/>
                    <a:lstStyle/>
                    <a:p>
                      <a:pPr algn="ctr"/>
                      <a:r>
                        <a:rPr lang="en-US" sz="2400" dirty="0"/>
                        <a:t>Compiles into</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class $function1 {</a:t>
                      </a:r>
                    </a:p>
                    <a:p>
                      <a:pPr algn="l"/>
                      <a:r>
                        <a:rPr lang="en-US" sz="2000" kern="1200" dirty="0">
                          <a:solidFill>
                            <a:schemeClr val="dk1"/>
                          </a:solidFill>
                          <a:latin typeface="Consolas" panose="020B0609020204030204" pitchFamily="49" charset="0"/>
                          <a:ea typeface="+mn-ea"/>
                          <a:cs typeface="+mn-cs"/>
                        </a:rPr>
                        <a:t>  </a:t>
                      </a:r>
                      <a:r>
                        <a:rPr lang="en-US" sz="2000" kern="1200" dirty="0" err="1">
                          <a:solidFill>
                            <a:schemeClr val="dk1"/>
                          </a:solidFill>
                          <a:latin typeface="Consolas" panose="020B0609020204030204" pitchFamily="49" charset="0"/>
                          <a:ea typeface="+mn-ea"/>
                          <a:cs typeface="+mn-cs"/>
                        </a:rPr>
                        <a:t>def</a:t>
                      </a:r>
                      <a:r>
                        <a:rPr lang="en-US" sz="2000" kern="1200" dirty="0">
                          <a:solidFill>
                            <a:schemeClr val="dk1"/>
                          </a:solidFill>
                          <a:latin typeface="Consolas" panose="020B0609020204030204" pitchFamily="49" charset="0"/>
                          <a:ea typeface="+mn-ea"/>
                          <a:cs typeface="+mn-cs"/>
                        </a:rPr>
                        <a:t> apply(</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Boolean</a:t>
                      </a:r>
                    </a:p>
                    <a:p>
                      <a:pPr algn="l"/>
                      <a:r>
                        <a:rPr lang="en-US" sz="2000" kern="1200" dirty="0">
                          <a:solidFill>
                            <a:schemeClr val="dk1"/>
                          </a:solidFill>
                          <a:latin typeface="Consolas" panose="020B0609020204030204" pitchFamily="49" charset="0"/>
                          <a:ea typeface="+mn-ea"/>
                          <a:cs typeface="+mn-cs"/>
                        </a:rPr>
                        <a:t>}</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x,Literal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05225301"/>
                  </a:ext>
                </a:extLst>
              </a:tr>
            </a:tbl>
          </a:graphicData>
        </a:graphic>
      </p:graphicFrame>
    </p:spTree>
    <p:extLst>
      <p:ext uri="{BB962C8B-B14F-4D97-AF65-F5344CB8AC3E}">
        <p14:creationId xmlns:p14="http://schemas.microsoft.com/office/powerpoint/2010/main" val="66828182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Catalyst Expressions</a:t>
            </a:r>
          </a:p>
        </p:txBody>
      </p:sp>
      <p:sp>
        <p:nvSpPr>
          <p:cNvPr id="3" name="Text Placeholder 2"/>
          <p:cNvSpPr>
            <a:spLocks noGrp="1"/>
          </p:cNvSpPr>
          <p:nvPr>
            <p:ph type="body" sz="quarter" idx="10"/>
          </p:nvPr>
        </p:nvSpPr>
        <p:spPr>
          <a:xfrm>
            <a:off x="269239" y="1189495"/>
            <a:ext cx="11653523" cy="3047436"/>
          </a:xfrm>
        </p:spPr>
        <p:txBody>
          <a:bodyPr/>
          <a:lstStyle/>
          <a:p>
            <a:r>
              <a:rPr lang="en-US" dirty="0"/>
              <a:t>Support 100+ native functions</a:t>
            </a:r>
          </a:p>
          <a:p>
            <a:pPr lvl="1"/>
            <a:r>
              <a:rPr lang="en-US" dirty="0"/>
              <a:t>Optimized </a:t>
            </a:r>
            <a:r>
              <a:rPr lang="en-US" dirty="0" err="1"/>
              <a:t>codegen</a:t>
            </a:r>
            <a:r>
              <a:rPr lang="en-US" dirty="0"/>
              <a:t> implementation</a:t>
            </a:r>
          </a:p>
          <a:p>
            <a:pPr lvl="1"/>
            <a:r>
              <a:rPr lang="en-US" dirty="0"/>
              <a:t>Examples:</a:t>
            </a:r>
          </a:p>
          <a:p>
            <a:pPr marL="336145" lvl="1" indent="-336145">
              <a:buFont typeface="Arial" panose="020B0604020202020204" pitchFamily="34" charset="0"/>
              <a:buChar char="•"/>
            </a:pPr>
            <a:r>
              <a:rPr lang="en-US" dirty="0"/>
              <a:t>String manipulation – </a:t>
            </a:r>
            <a:r>
              <a:rPr lang="en-US" dirty="0" err="1"/>
              <a:t>concat</a:t>
            </a:r>
            <a:r>
              <a:rPr lang="en-US" dirty="0"/>
              <a:t>, </a:t>
            </a:r>
            <a:r>
              <a:rPr lang="en-US" dirty="0" err="1"/>
              <a:t>format_string</a:t>
            </a:r>
            <a:r>
              <a:rPr lang="en-US" dirty="0"/>
              <a:t>, lower</a:t>
            </a:r>
          </a:p>
          <a:p>
            <a:pPr marL="336145" lvl="1" indent="-336145">
              <a:buFont typeface="Arial" panose="020B0604020202020204" pitchFamily="34" charset="0"/>
              <a:buChar char="•"/>
            </a:pPr>
            <a:r>
              <a:rPr lang="en-US" dirty="0"/>
              <a:t>Data/time – </a:t>
            </a:r>
            <a:r>
              <a:rPr lang="en-US" dirty="0" err="1"/>
              <a:t>current_timestamp</a:t>
            </a:r>
            <a:r>
              <a:rPr lang="en-US" dirty="0"/>
              <a:t>, </a:t>
            </a:r>
            <a:r>
              <a:rPr lang="en-US" dirty="0" err="1"/>
              <a:t>date_format</a:t>
            </a:r>
            <a:r>
              <a:rPr lang="en-US" dirty="0"/>
              <a:t>, </a:t>
            </a:r>
            <a:r>
              <a:rPr lang="en-US" dirty="0" err="1"/>
              <a:t>date_add</a:t>
            </a:r>
            <a:endParaRPr lang="en-US" dirty="0"/>
          </a:p>
          <a:p>
            <a:pPr marL="336145" lvl="1" indent="-336145">
              <a:buFont typeface="Arial" panose="020B0604020202020204" pitchFamily="34" charset="0"/>
              <a:buChar char="•"/>
            </a:pPr>
            <a:r>
              <a:rPr lang="en-US" dirty="0"/>
              <a:t>Math – </a:t>
            </a:r>
            <a:r>
              <a:rPr lang="en-US" dirty="0" err="1"/>
              <a:t>sqrt</a:t>
            </a:r>
            <a:r>
              <a:rPr lang="en-US" dirty="0"/>
              <a:t>, </a:t>
            </a:r>
            <a:r>
              <a:rPr lang="en-US" dirty="0" err="1"/>
              <a:t>randn</a:t>
            </a:r>
            <a:endParaRPr lang="en-US" dirty="0"/>
          </a:p>
          <a:p>
            <a:pPr marL="336145" lvl="1" indent="-336145">
              <a:buFont typeface="Arial" panose="020B0604020202020204" pitchFamily="34" charset="0"/>
              <a:buChar char="•"/>
            </a:pPr>
            <a:r>
              <a:rPr lang="en-US" dirty="0"/>
              <a:t>Other – </a:t>
            </a:r>
            <a:r>
              <a:rPr lang="en-US" dirty="0" err="1"/>
              <a:t>monotonicallyIncreasingId</a:t>
            </a:r>
            <a:r>
              <a:rPr lang="en-US" dirty="0"/>
              <a:t>, </a:t>
            </a:r>
            <a:r>
              <a:rPr lang="en-US" dirty="0" err="1"/>
              <a:t>sparkPartitionId</a:t>
            </a:r>
            <a:endParaRPr lang="en-US" dirty="0"/>
          </a:p>
          <a:p>
            <a:pPr marL="336145" lvl="1" indent="-336145">
              <a:buFont typeface="Arial" panose="020B0604020202020204" pitchFamily="34" charset="0"/>
              <a:buChar char="•"/>
            </a:pPr>
            <a:endParaRPr lang="en-US" dirty="0"/>
          </a:p>
        </p:txBody>
      </p:sp>
      <p:pic>
        <p:nvPicPr>
          <p:cNvPr id="6" name="Picture 5"/>
          <p:cNvPicPr>
            <a:picLocks noChangeAspect="1"/>
          </p:cNvPicPr>
          <p:nvPr/>
        </p:nvPicPr>
        <p:blipFill>
          <a:blip r:embed="rId2"/>
          <a:stretch>
            <a:fillRect/>
          </a:stretch>
        </p:blipFill>
        <p:spPr>
          <a:xfrm>
            <a:off x="2958514" y="4325425"/>
            <a:ext cx="6274974" cy="1083180"/>
          </a:xfrm>
          <a:prstGeom prst="rect">
            <a:avLst/>
          </a:prstGeom>
        </p:spPr>
      </p:pic>
    </p:spTree>
    <p:extLst>
      <p:ext uri="{BB962C8B-B14F-4D97-AF65-F5344CB8AC3E}">
        <p14:creationId xmlns:p14="http://schemas.microsoft.com/office/powerpoint/2010/main" val="3532802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pushdown</a:t>
            </a:r>
          </a:p>
        </p:txBody>
      </p:sp>
      <p:sp>
        <p:nvSpPr>
          <p:cNvPr id="3" name="Text Placeholder 2"/>
          <p:cNvSpPr>
            <a:spLocks noGrp="1"/>
          </p:cNvSpPr>
          <p:nvPr>
            <p:ph type="body" sz="quarter" idx="10"/>
          </p:nvPr>
        </p:nvSpPr>
        <p:spPr>
          <a:xfrm>
            <a:off x="269239" y="1189495"/>
            <a:ext cx="11653523" cy="1267251"/>
          </a:xfrm>
        </p:spPr>
        <p:txBody>
          <a:bodyPr numCol="2"/>
          <a:lstStyle/>
          <a:p>
            <a:r>
              <a:rPr lang="en-US" dirty="0"/>
              <a:t>Spark code</a:t>
            </a:r>
          </a:p>
          <a:p>
            <a:r>
              <a:rPr lang="en-US" dirty="0"/>
              <a:t>        Query sent to </a:t>
            </a:r>
            <a:br>
              <a:rPr lang="en-US" dirty="0"/>
            </a:br>
            <a:r>
              <a:rPr lang="en-US" dirty="0"/>
              <a:t>        SQL Server</a:t>
            </a:r>
          </a:p>
        </p:txBody>
      </p:sp>
      <p:pic>
        <p:nvPicPr>
          <p:cNvPr id="5" name="Picture 4"/>
          <p:cNvPicPr>
            <a:picLocks noChangeAspect="1"/>
          </p:cNvPicPr>
          <p:nvPr/>
        </p:nvPicPr>
        <p:blipFill>
          <a:blip r:embed="rId2"/>
          <a:stretch>
            <a:fillRect/>
          </a:stretch>
        </p:blipFill>
        <p:spPr>
          <a:xfrm>
            <a:off x="418643" y="2906086"/>
            <a:ext cx="5499939" cy="1909069"/>
          </a:xfrm>
          <a:prstGeom prst="rect">
            <a:avLst/>
          </a:prstGeom>
        </p:spPr>
      </p:pic>
      <p:pic>
        <p:nvPicPr>
          <p:cNvPr id="6" name="Picture 5"/>
          <p:cNvPicPr>
            <a:picLocks noChangeAspect="1"/>
          </p:cNvPicPr>
          <p:nvPr/>
        </p:nvPicPr>
        <p:blipFill>
          <a:blip r:embed="rId3"/>
          <a:stretch>
            <a:fillRect/>
          </a:stretch>
        </p:blipFill>
        <p:spPr>
          <a:xfrm>
            <a:off x="7263218" y="3361050"/>
            <a:ext cx="2362453" cy="999140"/>
          </a:xfrm>
          <a:prstGeom prst="rect">
            <a:avLst/>
          </a:prstGeom>
        </p:spPr>
      </p:pic>
      <p:sp>
        <p:nvSpPr>
          <p:cNvPr id="7" name="Arrow: Right 6"/>
          <p:cNvSpPr/>
          <p:nvPr/>
        </p:nvSpPr>
        <p:spPr bwMode="auto">
          <a:xfrm>
            <a:off x="6142687" y="3665568"/>
            <a:ext cx="644302" cy="390103"/>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57528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Structured Data Model</a:t>
            </a:r>
          </a:p>
        </p:txBody>
      </p:sp>
      <p:sp>
        <p:nvSpPr>
          <p:cNvPr id="3" name="Text Placeholder 2"/>
          <p:cNvSpPr>
            <a:spLocks noGrp="1"/>
          </p:cNvSpPr>
          <p:nvPr>
            <p:ph type="body" sz="quarter" idx="10"/>
          </p:nvPr>
        </p:nvSpPr>
        <p:spPr>
          <a:xfrm>
            <a:off x="269239" y="1189495"/>
            <a:ext cx="11653523" cy="4314687"/>
          </a:xfrm>
        </p:spPr>
        <p:txBody>
          <a:bodyPr/>
          <a:lstStyle/>
          <a:p>
            <a:r>
              <a:rPr lang="en-US" dirty="0"/>
              <a:t>Primitives</a:t>
            </a:r>
          </a:p>
          <a:p>
            <a:pPr lvl="1"/>
            <a:r>
              <a:rPr lang="en-US" dirty="0"/>
              <a:t>Byte, Short, Integer, Long, Float, Double, Decimal, </a:t>
            </a:r>
            <a:br>
              <a:rPr lang="en-US" dirty="0"/>
            </a:br>
            <a:r>
              <a:rPr lang="en-US" dirty="0"/>
              <a:t>String, Binary, Boolean, Timestamp, Date</a:t>
            </a:r>
          </a:p>
          <a:p>
            <a:r>
              <a:rPr lang="en-US" dirty="0"/>
              <a:t>Array[Type]</a:t>
            </a:r>
          </a:p>
          <a:p>
            <a:pPr lvl="1"/>
            <a:r>
              <a:rPr lang="en-US" dirty="0"/>
              <a:t>Variable length collection</a:t>
            </a:r>
          </a:p>
          <a:p>
            <a:r>
              <a:rPr lang="en-US" dirty="0" err="1"/>
              <a:t>Struct</a:t>
            </a:r>
            <a:endParaRPr lang="en-US" dirty="0"/>
          </a:p>
          <a:p>
            <a:pPr lvl="1"/>
            <a:r>
              <a:rPr lang="en-US" dirty="0"/>
              <a:t>Fixed number of nested columns with fixed types</a:t>
            </a:r>
          </a:p>
          <a:p>
            <a:r>
              <a:rPr lang="en-US" dirty="0"/>
              <a:t>Map[Type, Type]</a:t>
            </a:r>
          </a:p>
          <a:p>
            <a:pPr lvl="1"/>
            <a:r>
              <a:rPr lang="en-US" dirty="0"/>
              <a:t>Variable length association</a:t>
            </a:r>
          </a:p>
        </p:txBody>
      </p:sp>
    </p:spTree>
    <p:extLst>
      <p:ext uri="{BB962C8B-B14F-4D97-AF65-F5344CB8AC3E}">
        <p14:creationId xmlns:p14="http://schemas.microsoft.com/office/powerpoint/2010/main" val="31499883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grpSp>
        <p:nvGrpSpPr>
          <p:cNvPr id="7" name="Group 6"/>
          <p:cNvGrpSpPr/>
          <p:nvPr/>
        </p:nvGrpSpPr>
        <p:grpSpPr>
          <a:xfrm>
            <a:off x="8188588" y="1458984"/>
            <a:ext cx="2688994" cy="4669165"/>
            <a:chOff x="7190736" y="1487743"/>
            <a:chExt cx="2742914" cy="4762791"/>
          </a:xfrm>
          <a:solidFill>
            <a:srgbClr val="00B0F0"/>
          </a:solidFill>
        </p:grpSpPr>
        <p:sp>
          <p:nvSpPr>
            <p:cNvPr id="26" name="Text Placeholder 5"/>
            <p:cNvSpPr txBox="1">
              <a:spLocks/>
            </p:cNvSpPr>
            <p:nvPr/>
          </p:nvSpPr>
          <p:spPr>
            <a:xfrm>
              <a:off x="7190736"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You run interactive Spark SQL statements using notebooks, or develop Scala/R/Python scripts.</a:t>
              </a:r>
            </a:p>
          </p:txBody>
        </p:sp>
        <p:sp>
          <p:nvSpPr>
            <p:cNvPr id="29" name="Text Placeholder 8"/>
            <p:cNvSpPr txBox="1">
              <a:spLocks/>
            </p:cNvSpPr>
            <p:nvPr/>
          </p:nvSpPr>
          <p:spPr>
            <a:xfrm>
              <a:off x="719073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Run Spark SQL statements using notebooks</a:t>
              </a:r>
            </a:p>
          </p:txBody>
        </p:sp>
        <p:sp>
          <p:nvSpPr>
            <p:cNvPr id="32" name="TextBox 31"/>
            <p:cNvSpPr txBox="1"/>
            <p:nvPr/>
          </p:nvSpPr>
          <p:spPr>
            <a:xfrm>
              <a:off x="719073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3</a:t>
              </a:r>
            </a:p>
          </p:txBody>
        </p:sp>
      </p:grpSp>
      <p:grpSp>
        <p:nvGrpSpPr>
          <p:cNvPr id="4" name="Group 3"/>
          <p:cNvGrpSpPr/>
          <p:nvPr/>
        </p:nvGrpSpPr>
        <p:grpSpPr>
          <a:xfrm>
            <a:off x="1599812" y="1458984"/>
            <a:ext cx="3274451" cy="4669189"/>
            <a:chOff x="1631890" y="1487743"/>
            <a:chExt cx="3340111" cy="4762816"/>
          </a:xfrm>
          <a:solidFill>
            <a:srgbClr val="00B0F0"/>
          </a:solidFill>
        </p:grpSpPr>
        <p:grpSp>
          <p:nvGrpSpPr>
            <p:cNvPr id="5" name="Group 4"/>
            <p:cNvGrpSpPr/>
            <p:nvPr/>
          </p:nvGrpSpPr>
          <p:grpSpPr>
            <a:xfrm>
              <a:off x="1631890" y="1487743"/>
              <a:ext cx="2743200" cy="4762816"/>
              <a:chOff x="469840" y="1487743"/>
              <a:chExt cx="2743200" cy="4762816"/>
            </a:xfrm>
            <a:grpFill/>
          </p:grpSpPr>
          <p:sp>
            <p:nvSpPr>
              <p:cNvPr id="22" name="Text Placeholder 2"/>
              <p:cNvSpPr txBox="1">
                <a:spLocks/>
              </p:cNvSpPr>
              <p:nvPr/>
            </p:nvSpPr>
            <p:spPr>
              <a:xfrm>
                <a:off x="469840" y="4350296"/>
                <a:ext cx="2743200" cy="190026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uses Azure Blob storage or ADLS for storing data.</a:t>
                </a:r>
              </a:p>
              <a:p>
                <a:pPr marL="0" indent="0" defTabSz="914102">
                  <a:spcBef>
                    <a:spcPct val="0"/>
                  </a:spcBef>
                  <a:buNone/>
                </a:pPr>
                <a:r>
                  <a:rPr lang="en-US" sz="1765" dirty="0">
                    <a:solidFill>
                      <a:schemeClr val="bg1"/>
                    </a:solidFill>
                    <a:ea typeface="Segoe UI" pitchFamily="34" charset="0"/>
                    <a:cs typeface="Segoe UI" pitchFamily="34" charset="0"/>
                  </a:rPr>
                  <a:t>Separates compute from storage.</a:t>
                </a:r>
              </a:p>
            </p:txBody>
          </p:sp>
          <p:sp>
            <p:nvSpPr>
              <p:cNvPr id="27" name="Text Placeholder 6"/>
              <p:cNvSpPr txBox="1">
                <a:spLocks/>
              </p:cNvSpPr>
              <p:nvPr/>
            </p:nvSpPr>
            <p:spPr>
              <a:xfrm>
                <a:off x="469840" y="1487743"/>
                <a:ext cx="2743200"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Create an Azure storage or Data Lake Store account</a:t>
                </a:r>
              </a:p>
            </p:txBody>
          </p:sp>
          <p:sp>
            <p:nvSpPr>
              <p:cNvPr id="30" name="TextBox 29"/>
              <p:cNvSpPr txBox="1"/>
              <p:nvPr/>
            </p:nvSpPr>
            <p:spPr>
              <a:xfrm>
                <a:off x="469840"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1</a:t>
                </a:r>
              </a:p>
            </p:txBody>
          </p:sp>
        </p:grpSp>
        <p:sp>
          <p:nvSpPr>
            <p:cNvPr id="9" name="Right Arrow 8"/>
            <p:cNvSpPr/>
            <p:nvPr/>
          </p:nvSpPr>
          <p:spPr bwMode="auto">
            <a:xfrm>
              <a:off x="4377091"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grpSp>
        <p:nvGrpSpPr>
          <p:cNvPr id="8" name="Group 7"/>
          <p:cNvGrpSpPr/>
          <p:nvPr/>
        </p:nvGrpSpPr>
        <p:grpSpPr>
          <a:xfrm>
            <a:off x="4894256" y="1458984"/>
            <a:ext cx="3259969" cy="4669165"/>
            <a:chOff x="4992396" y="1487743"/>
            <a:chExt cx="3325338" cy="4762791"/>
          </a:xfrm>
          <a:solidFill>
            <a:srgbClr val="00B0F0"/>
          </a:solidFill>
        </p:grpSpPr>
        <p:grpSp>
          <p:nvGrpSpPr>
            <p:cNvPr id="6" name="Group 5"/>
            <p:cNvGrpSpPr/>
            <p:nvPr/>
          </p:nvGrpSpPr>
          <p:grpSpPr>
            <a:xfrm>
              <a:off x="4992396" y="1487743"/>
              <a:ext cx="2743084" cy="4762791"/>
              <a:chOff x="3830346" y="1487743"/>
              <a:chExt cx="2743084" cy="4762791"/>
            </a:xfrm>
            <a:grpFill/>
          </p:grpSpPr>
          <p:sp>
            <p:nvSpPr>
              <p:cNvPr id="25" name="Text Placeholder 3"/>
              <p:cNvSpPr txBox="1">
                <a:spLocks/>
              </p:cNvSpPr>
              <p:nvPr/>
            </p:nvSpPr>
            <p:spPr>
              <a:xfrm>
                <a:off x="3830431"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makes Apache Spark available as a service in cloud.</a:t>
                </a:r>
              </a:p>
            </p:txBody>
          </p:sp>
          <p:sp>
            <p:nvSpPr>
              <p:cNvPr id="28" name="Text Placeholder 7"/>
              <p:cNvSpPr txBox="1">
                <a:spLocks/>
              </p:cNvSpPr>
              <p:nvPr/>
            </p:nvSpPr>
            <p:spPr>
              <a:xfrm>
                <a:off x="383051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HDInsight makes Apache Spark available as a service in cloud.</a:t>
                </a:r>
              </a:p>
            </p:txBody>
          </p:sp>
          <p:sp>
            <p:nvSpPr>
              <p:cNvPr id="31" name="TextBox 30"/>
              <p:cNvSpPr txBox="1"/>
              <p:nvPr/>
            </p:nvSpPr>
            <p:spPr>
              <a:xfrm>
                <a:off x="383034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2</a:t>
                </a:r>
              </a:p>
            </p:txBody>
          </p:sp>
        </p:grpSp>
        <p:sp>
          <p:nvSpPr>
            <p:cNvPr id="19" name="Right Arrow 18"/>
            <p:cNvSpPr/>
            <p:nvPr/>
          </p:nvSpPr>
          <p:spPr bwMode="auto">
            <a:xfrm>
              <a:off x="7722824"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81611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row encoding</a:t>
            </a:r>
          </a:p>
        </p:txBody>
      </p:sp>
      <p:sp>
        <p:nvSpPr>
          <p:cNvPr id="5" name="TextBox 4"/>
          <p:cNvSpPr txBox="1"/>
          <p:nvPr/>
        </p:nvSpPr>
        <p:spPr>
          <a:xfrm>
            <a:off x="3705534" y="2233767"/>
            <a:ext cx="4359945"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latin typeface="Consolas" panose="020B0609020204030204" pitchFamily="49" charset="0"/>
              </a:rPr>
              <a:t>(</a:t>
            </a:r>
            <a:r>
              <a:rPr lang="en-US" sz="2353" kern="0" dirty="0">
                <a:solidFill>
                  <a:schemeClr val="accent1"/>
                </a:solidFill>
                <a:latin typeface="Consolas" panose="020B0609020204030204" pitchFamily="49" charset="0"/>
              </a:rPr>
              <a:t>123</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chemeClr val="accent2"/>
                </a:solidFill>
                <a:latin typeface="Consolas" panose="020B0609020204030204" pitchFamily="49" charset="0"/>
              </a:rPr>
              <a:t>“apache”</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rgbClr val="00B050"/>
                </a:solidFill>
                <a:latin typeface="Consolas" panose="020B0609020204030204" pitchFamily="49" charset="0"/>
              </a:rPr>
              <a:t>“spark”</a:t>
            </a:r>
            <a:r>
              <a:rPr lang="en-US" sz="2353" kern="0" dirty="0">
                <a:gradFill>
                  <a:gsLst>
                    <a:gs pos="2917">
                      <a:schemeClr val="tx1"/>
                    </a:gs>
                    <a:gs pos="30000">
                      <a:schemeClr val="tx1"/>
                    </a:gs>
                  </a:gsLst>
                  <a:lin ang="5400000" scaled="0"/>
                </a:gradFill>
                <a:latin typeface="Consolas" panose="020B0609020204030204" pitchFamily="49" charset="0"/>
              </a:rPr>
              <a:t>)</a:t>
            </a:r>
          </a:p>
        </p:txBody>
      </p:sp>
      <p:sp>
        <p:nvSpPr>
          <p:cNvPr id="6" name="Rectangle 5"/>
          <p:cNvSpPr/>
          <p:nvPr/>
        </p:nvSpPr>
        <p:spPr bwMode="auto">
          <a:xfrm>
            <a:off x="1005541" y="3879783"/>
            <a:ext cx="1269935" cy="4482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0x0</a:t>
            </a:r>
          </a:p>
        </p:txBody>
      </p:sp>
      <p:sp>
        <p:nvSpPr>
          <p:cNvPr id="7" name="Rectangle 6"/>
          <p:cNvSpPr/>
          <p:nvPr/>
        </p:nvSpPr>
        <p:spPr bwMode="auto">
          <a:xfrm>
            <a:off x="2283990" y="3879783"/>
            <a:ext cx="1269935"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123</a:t>
            </a:r>
          </a:p>
        </p:txBody>
      </p:sp>
      <p:sp>
        <p:nvSpPr>
          <p:cNvPr id="8" name="Rectangle 7"/>
          <p:cNvSpPr/>
          <p:nvPr/>
        </p:nvSpPr>
        <p:spPr bwMode="auto">
          <a:xfrm>
            <a:off x="3562438"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32</a:t>
            </a:r>
          </a:p>
        </p:txBody>
      </p:sp>
      <p:sp>
        <p:nvSpPr>
          <p:cNvPr id="9" name="Rectangle 8"/>
          <p:cNvSpPr/>
          <p:nvPr/>
        </p:nvSpPr>
        <p:spPr bwMode="auto">
          <a:xfrm>
            <a:off x="4846052"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56</a:t>
            </a:r>
          </a:p>
        </p:txBody>
      </p:sp>
      <p:sp>
        <p:nvSpPr>
          <p:cNvPr id="10" name="Rectangle 9"/>
          <p:cNvSpPr/>
          <p:nvPr/>
        </p:nvSpPr>
        <p:spPr bwMode="auto">
          <a:xfrm>
            <a:off x="6129666"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6</a:t>
            </a:r>
          </a:p>
        </p:txBody>
      </p:sp>
      <p:sp>
        <p:nvSpPr>
          <p:cNvPr id="11" name="Rectangle 10"/>
          <p:cNvSpPr/>
          <p:nvPr/>
        </p:nvSpPr>
        <p:spPr bwMode="auto">
          <a:xfrm>
            <a:off x="7413280"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apache</a:t>
            </a:r>
          </a:p>
        </p:txBody>
      </p:sp>
      <p:sp>
        <p:nvSpPr>
          <p:cNvPr id="12" name="Rectangle 11"/>
          <p:cNvSpPr/>
          <p:nvPr/>
        </p:nvSpPr>
        <p:spPr bwMode="auto">
          <a:xfrm>
            <a:off x="8696894"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a:t>
            </a:r>
          </a:p>
        </p:txBody>
      </p:sp>
      <p:sp>
        <p:nvSpPr>
          <p:cNvPr id="13" name="Rectangle 12"/>
          <p:cNvSpPr/>
          <p:nvPr/>
        </p:nvSpPr>
        <p:spPr bwMode="auto">
          <a:xfrm>
            <a:off x="9980508" y="387721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spark</a:t>
            </a:r>
          </a:p>
        </p:txBody>
      </p:sp>
      <p:cxnSp>
        <p:nvCxnSpPr>
          <p:cNvPr id="17" name="Straight Connector 16"/>
          <p:cNvCxnSpPr/>
          <p:nvPr/>
        </p:nvCxnSpPr>
        <p:spPr>
          <a:xfrm>
            <a:off x="4303150" y="2681979"/>
            <a:ext cx="0" cy="1673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918958" y="2849288"/>
            <a:ext cx="138419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0"/>
          </p:cNvCxnSpPr>
          <p:nvPr/>
        </p:nvCxnSpPr>
        <p:spPr>
          <a:xfrm flipV="1">
            <a:off x="2918957" y="2849289"/>
            <a:ext cx="0" cy="1030494"/>
          </a:xfrm>
          <a:prstGeom prst="line">
            <a:avLst/>
          </a:prstGeom>
          <a:ln w="19050">
            <a:solidFill>
              <a:schemeClr val="accent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538148" y="2683417"/>
            <a:ext cx="0" cy="37207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48143" y="3048193"/>
            <a:ext cx="2500105" cy="40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38254" y="3048194"/>
            <a:ext cx="0" cy="829019"/>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06683" y="2679409"/>
            <a:ext cx="0" cy="167309"/>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106684" y="2846718"/>
            <a:ext cx="3515704"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0622388" y="2849289"/>
            <a:ext cx="0" cy="1030494"/>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218025" y="4327163"/>
            <a:ext cx="0" cy="55169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218026" y="4878860"/>
            <a:ext cx="2550292"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0" idx="2"/>
          </p:cNvCxnSpPr>
          <p:nvPr/>
        </p:nvCxnSpPr>
        <p:spPr>
          <a:xfrm>
            <a:off x="6764634" y="4327996"/>
            <a:ext cx="3469" cy="550865"/>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98168" y="4327162"/>
            <a:ext cx="0" cy="297071"/>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498168" y="4624233"/>
            <a:ext cx="3843900"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35301" y="4342230"/>
            <a:ext cx="6767" cy="282003"/>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011329" y="4540056"/>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54" name="TextBox 53"/>
          <p:cNvSpPr txBox="1"/>
          <p:nvPr/>
        </p:nvSpPr>
        <p:spPr>
          <a:xfrm>
            <a:off x="4433895" y="4775374"/>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60" name="TextBox 59"/>
          <p:cNvSpPr txBox="1"/>
          <p:nvPr/>
        </p:nvSpPr>
        <p:spPr>
          <a:xfrm>
            <a:off x="649245" y="4772536"/>
            <a:ext cx="197913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null bitmask</a:t>
            </a:r>
          </a:p>
        </p:txBody>
      </p:sp>
      <p:cxnSp>
        <p:nvCxnSpPr>
          <p:cNvPr id="61" name="Straight Connector 60"/>
          <p:cNvCxnSpPr/>
          <p:nvPr/>
        </p:nvCxnSpPr>
        <p:spPr>
          <a:xfrm>
            <a:off x="1638813" y="4327995"/>
            <a:ext cx="4633" cy="515676"/>
          </a:xfrm>
          <a:prstGeom prst="line">
            <a:avLst/>
          </a:prstGeom>
          <a:ln w="19050">
            <a:solidFill>
              <a:srgbClr val="50505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2587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
        <p:nvSpPr>
          <p:cNvPr id="70" name="TextBox 69"/>
          <p:cNvSpPr txBox="1"/>
          <p:nvPr/>
        </p:nvSpPr>
        <p:spPr>
          <a:xfrm>
            <a:off x="859191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Tree>
    <p:extLst>
      <p:ext uri="{BB962C8B-B14F-4D97-AF65-F5344CB8AC3E}">
        <p14:creationId xmlns:p14="http://schemas.microsoft.com/office/powerpoint/2010/main" val="3640567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encoding types</a:t>
            </a:r>
          </a:p>
        </p:txBody>
      </p:sp>
      <p:sp>
        <p:nvSpPr>
          <p:cNvPr id="3" name="Text Placeholder 2"/>
          <p:cNvSpPr>
            <a:spLocks noGrp="1"/>
          </p:cNvSpPr>
          <p:nvPr>
            <p:ph type="body" sz="quarter" idx="10"/>
          </p:nvPr>
        </p:nvSpPr>
        <p:spPr>
          <a:xfrm>
            <a:off x="269239" y="1189495"/>
            <a:ext cx="11653523" cy="1719840"/>
          </a:xfrm>
        </p:spPr>
        <p:txBody>
          <a:bodyPr/>
          <a:lstStyle/>
          <a:p>
            <a:pPr marL="728314" indent="-728314">
              <a:buFont typeface="+mj-lt"/>
              <a:buAutoNum type="arabicPeriod"/>
            </a:pPr>
            <a:r>
              <a:rPr lang="en-US" dirty="0"/>
              <a:t>Row oriented</a:t>
            </a:r>
          </a:p>
          <a:p>
            <a:pPr marL="728314" indent="-728314">
              <a:buFont typeface="+mj-lt"/>
              <a:buAutoNum type="arabicPeriod"/>
            </a:pPr>
            <a:r>
              <a:rPr lang="en-US" dirty="0"/>
              <a:t>Column oriented (new in 2.0)</a:t>
            </a:r>
          </a:p>
          <a:p>
            <a:pPr lvl="1"/>
            <a:r>
              <a:rPr lang="en-US" dirty="0"/>
              <a:t>Used in </a:t>
            </a:r>
            <a:r>
              <a:rPr lang="en-US" dirty="0" err="1"/>
              <a:t>vectorized</a:t>
            </a:r>
            <a:r>
              <a:rPr lang="en-US" dirty="0"/>
              <a:t> processing of data (new Parquet reader)</a:t>
            </a:r>
          </a:p>
        </p:txBody>
      </p:sp>
    </p:spTree>
    <p:extLst>
      <p:ext uri="{BB962C8B-B14F-4D97-AF65-F5344CB8AC3E}">
        <p14:creationId xmlns:p14="http://schemas.microsoft.com/office/powerpoint/2010/main" val="260557460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efficiency</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9" name="TextBox 8"/>
          <p:cNvSpPr txBox="1"/>
          <p:nvPr/>
        </p:nvSpPr>
        <p:spPr>
          <a:xfrm>
            <a:off x="2510301" y="3311376"/>
            <a:ext cx="743944"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solidFill>
                  <a:schemeClr val="bg1">
                    <a:lumMod val="50000"/>
                  </a:schemeClr>
                </a:solidFill>
              </a:rPr>
              <a:t>GBs</a:t>
            </a:r>
          </a:p>
        </p:txBody>
      </p:sp>
    </p:spTree>
    <p:extLst>
      <p:ext uri="{BB962C8B-B14F-4D97-AF65-F5344CB8AC3E}">
        <p14:creationId xmlns:p14="http://schemas.microsoft.com/office/powerpoint/2010/main" val="169134764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Serialization performance</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5" name="TextBox 4"/>
          <p:cNvSpPr txBox="1"/>
          <p:nvPr/>
        </p:nvSpPr>
        <p:spPr>
          <a:xfrm>
            <a:off x="1389770" y="3189177"/>
            <a:ext cx="1867561" cy="778454"/>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1765" kern="0" dirty="0">
                <a:solidFill>
                  <a:schemeClr val="bg1">
                    <a:lumMod val="50000"/>
                  </a:schemeClr>
                </a:solidFill>
              </a:rPr>
              <a:t>million object /</a:t>
            </a:r>
            <a:br>
              <a:rPr lang="en-US" sz="1765" kern="0" dirty="0">
                <a:solidFill>
                  <a:schemeClr val="bg1">
                    <a:lumMod val="50000"/>
                  </a:schemeClr>
                </a:solidFill>
              </a:rPr>
            </a:br>
            <a:r>
              <a:rPr lang="en-US" sz="1765" kern="0" dirty="0">
                <a:solidFill>
                  <a:schemeClr val="bg1">
                    <a:lumMod val="50000"/>
                  </a:schemeClr>
                </a:solidFill>
              </a:rPr>
              <a:t>second</a:t>
            </a:r>
          </a:p>
        </p:txBody>
      </p:sp>
    </p:spTree>
    <p:extLst>
      <p:ext uri="{BB962C8B-B14F-4D97-AF65-F5344CB8AC3E}">
        <p14:creationId xmlns:p14="http://schemas.microsoft.com/office/powerpoint/2010/main" val="8373334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Whole-stage </a:t>
            </a:r>
            <a:r>
              <a:rPr lang="en-US" dirty="0" err="1"/>
              <a:t>codegen</a:t>
            </a:r>
            <a:r>
              <a:rPr lang="en-US" dirty="0"/>
              <a:t>: Spark as a Compiler</a:t>
            </a:r>
          </a:p>
        </p:txBody>
      </p:sp>
      <p:pic>
        <p:nvPicPr>
          <p:cNvPr id="4" name="Picture 3"/>
          <p:cNvPicPr>
            <a:picLocks noChangeAspect="1"/>
          </p:cNvPicPr>
          <p:nvPr/>
        </p:nvPicPr>
        <p:blipFill rotWithShape="1">
          <a:blip r:embed="rId2"/>
          <a:srcRect l="44110" t="33381" r="3760" b="23700"/>
          <a:stretch/>
        </p:blipFill>
        <p:spPr>
          <a:xfrm>
            <a:off x="5859075" y="2892126"/>
            <a:ext cx="4855634" cy="2016956"/>
          </a:xfrm>
          <a:prstGeom prst="rect">
            <a:avLst/>
          </a:prstGeom>
        </p:spPr>
      </p:pic>
      <p:sp>
        <p:nvSpPr>
          <p:cNvPr id="5" name="Rectangle 4"/>
          <p:cNvSpPr/>
          <p:nvPr/>
        </p:nvSpPr>
        <p:spPr bwMode="auto">
          <a:xfrm>
            <a:off x="1601057" y="5200579"/>
            <a:ext cx="1718148" cy="74702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Scan</a:t>
            </a:r>
          </a:p>
        </p:txBody>
      </p:sp>
      <p:sp>
        <p:nvSpPr>
          <p:cNvPr id="6" name="Rectangle 5"/>
          <p:cNvSpPr/>
          <p:nvPr/>
        </p:nvSpPr>
        <p:spPr bwMode="auto">
          <a:xfrm>
            <a:off x="1601057" y="4080048"/>
            <a:ext cx="1718148" cy="74702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Filter</a:t>
            </a:r>
          </a:p>
        </p:txBody>
      </p:sp>
      <p:sp>
        <p:nvSpPr>
          <p:cNvPr id="7" name="Rectangle 6"/>
          <p:cNvSpPr/>
          <p:nvPr/>
        </p:nvSpPr>
        <p:spPr bwMode="auto">
          <a:xfrm>
            <a:off x="1601057" y="2982861"/>
            <a:ext cx="1718148" cy="74702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Project</a:t>
            </a:r>
          </a:p>
        </p:txBody>
      </p:sp>
      <p:sp>
        <p:nvSpPr>
          <p:cNvPr id="8" name="Rectangle 7"/>
          <p:cNvSpPr/>
          <p:nvPr/>
        </p:nvSpPr>
        <p:spPr bwMode="auto">
          <a:xfrm>
            <a:off x="1601057" y="1920999"/>
            <a:ext cx="1718148" cy="7470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Aggregate</a:t>
            </a:r>
          </a:p>
        </p:txBody>
      </p:sp>
      <p:sp>
        <p:nvSpPr>
          <p:cNvPr id="9" name="Arrow: Right 8"/>
          <p:cNvSpPr/>
          <p:nvPr/>
        </p:nvSpPr>
        <p:spPr bwMode="auto">
          <a:xfrm>
            <a:off x="3767417" y="3676498"/>
            <a:ext cx="1643445" cy="448212"/>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cxnSp>
        <p:nvCxnSpPr>
          <p:cNvPr id="11" name="Straight Arrow Connector 10"/>
          <p:cNvCxnSpPr>
            <a:stCxn id="5" idx="0"/>
            <a:endCxn id="6" idx="2"/>
          </p:cNvCxnSpPr>
          <p:nvPr/>
        </p:nvCxnSpPr>
        <p:spPr>
          <a:xfrm flipV="1">
            <a:off x="2460131" y="4827069"/>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a:endCxn id="7" idx="2"/>
          </p:cNvCxnSpPr>
          <p:nvPr/>
        </p:nvCxnSpPr>
        <p:spPr>
          <a:xfrm flipV="1">
            <a:off x="2460131" y="3729882"/>
            <a:ext cx="0" cy="3501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8" idx="2"/>
          </p:cNvCxnSpPr>
          <p:nvPr/>
        </p:nvCxnSpPr>
        <p:spPr>
          <a:xfrm flipV="1">
            <a:off x="2460131" y="2668020"/>
            <a:ext cx="0" cy="314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01057" y="6093373"/>
            <a:ext cx="1841914"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Query plan</a:t>
            </a:r>
          </a:p>
        </p:txBody>
      </p:sp>
    </p:spTree>
    <p:extLst>
      <p:ext uri="{BB962C8B-B14F-4D97-AF65-F5344CB8AC3E}">
        <p14:creationId xmlns:p14="http://schemas.microsoft.com/office/powerpoint/2010/main" val="414413655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dirty="0"/>
              <a:t>Generated code operates directly on compact encoding</a:t>
            </a:r>
          </a:p>
        </p:txBody>
      </p:sp>
      <p:sp>
        <p:nvSpPr>
          <p:cNvPr id="3" name="Text Placeholder 2"/>
          <p:cNvSpPr>
            <a:spLocks noGrp="1"/>
          </p:cNvSpPr>
          <p:nvPr>
            <p:ph type="body" sz="quarter" idx="10"/>
          </p:nvPr>
        </p:nvSpPr>
        <p:spPr/>
        <p:txBody>
          <a:bodyPr/>
          <a:lstStyle/>
          <a:p>
            <a:pPr marL="0" indent="0">
              <a:buNone/>
            </a:pPr>
            <a:endParaRPr lang="en-US" dirty="0"/>
          </a:p>
          <a:p>
            <a:pPr marL="0" indent="0">
              <a:buNone/>
            </a:pPr>
            <a:endParaRPr lang="en-US" dirty="0"/>
          </a:p>
        </p:txBody>
      </p:sp>
      <p:graphicFrame>
        <p:nvGraphicFramePr>
          <p:cNvPr id="4" name="Table 3"/>
          <p:cNvGraphicFramePr>
            <a:graphicFrameLocks noGrp="1"/>
          </p:cNvGraphicFramePr>
          <p:nvPr>
            <p:extLst/>
          </p:nvPr>
        </p:nvGraphicFramePr>
        <p:xfrm>
          <a:off x="1240365" y="1785554"/>
          <a:ext cx="9636567" cy="3899613"/>
        </p:xfrm>
        <a:graphic>
          <a:graphicData uri="http://schemas.openxmlformats.org/drawingml/2006/table">
            <a:tbl>
              <a:tblPr bandRow="1">
                <a:tableStyleId>{21E4AEA4-8DFA-4A89-87EB-49C32662AFE0}</a:tableStyleId>
              </a:tblPr>
              <a:tblGrid>
                <a:gridCol w="3436295">
                  <a:extLst>
                    <a:ext uri="{9D8B030D-6E8A-4147-A177-3AD203B41FA5}">
                      <a16:colId xmlns:a16="http://schemas.microsoft.com/office/drawing/2014/main" val="458338779"/>
                    </a:ext>
                  </a:extLst>
                </a:gridCol>
                <a:gridCol w="6200272">
                  <a:extLst>
                    <a:ext uri="{9D8B030D-6E8A-4147-A177-3AD203B41FA5}">
                      <a16:colId xmlns:a16="http://schemas.microsoft.com/office/drawing/2014/main" val="827642073"/>
                    </a:ext>
                  </a:extLst>
                </a:gridCol>
              </a:tblGrid>
              <a:tr h="1299871">
                <a:tc>
                  <a:txBody>
                    <a:bodyPr/>
                    <a:lstStyle/>
                    <a:p>
                      <a:pPr algn="l"/>
                      <a:r>
                        <a:rPr lang="en-US" sz="2400" dirty="0" err="1"/>
                        <a:t>DataFrame</a:t>
                      </a:r>
                      <a:r>
                        <a:rPr lang="en-US" sz="2400" baseline="0" dirty="0"/>
                        <a:t> code</a:t>
                      </a:r>
                      <a:endParaRPr lang="en-US" sz="2400" dirty="0"/>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df</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(“age”) &gt; 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4717629"/>
                  </a:ext>
                </a:extLst>
              </a:tr>
              <a:tr h="1299871">
                <a:tc>
                  <a:txBody>
                    <a:bodyPr/>
                    <a:lstStyle/>
                    <a:p>
                      <a:pPr algn="l"/>
                      <a:r>
                        <a:rPr lang="en-US" sz="2400" kern="1200" dirty="0">
                          <a:solidFill>
                            <a:schemeClr val="dk1"/>
                          </a:solidFill>
                          <a:latin typeface="+mn-lt"/>
                          <a:ea typeface="+mn-ea"/>
                          <a:cs typeface="+mn-cs"/>
                        </a:rPr>
                        <a:t>Catalyst expression</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age,Literal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023122"/>
                  </a:ext>
                </a:extLst>
              </a:tr>
              <a:tr h="1299871">
                <a:tc>
                  <a:txBody>
                    <a:bodyPr/>
                    <a:lstStyle/>
                    <a:p>
                      <a:pPr algn="l"/>
                      <a:r>
                        <a:rPr lang="en-US" sz="2400" kern="1200" dirty="0">
                          <a:solidFill>
                            <a:schemeClr val="dk1"/>
                          </a:solidFill>
                          <a:latin typeface="+mn-lt"/>
                          <a:ea typeface="+mn-ea"/>
                          <a:cs typeface="+mn-cs"/>
                        </a:rPr>
                        <a:t>Generated</a:t>
                      </a:r>
                      <a:r>
                        <a:rPr lang="en-US" sz="2400" kern="1200" baseline="0" dirty="0">
                          <a:solidFill>
                            <a:schemeClr val="dk1"/>
                          </a:solidFill>
                          <a:latin typeface="+mn-lt"/>
                          <a:ea typeface="+mn-ea"/>
                          <a:cs typeface="+mn-cs"/>
                        </a:rPr>
                        <a:t> code</a:t>
                      </a:r>
                      <a:endParaRPr lang="en-US" sz="2400" kern="1200" dirty="0">
                        <a:solidFill>
                          <a:schemeClr val="dk1"/>
                        </a:solidFill>
                        <a:latin typeface="+mn-lt"/>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5225301"/>
                  </a:ext>
                </a:extLst>
              </a:tr>
            </a:tbl>
          </a:graphicData>
        </a:graphic>
      </p:graphicFrame>
      <p:pic>
        <p:nvPicPr>
          <p:cNvPr id="5" name="Picture 4"/>
          <p:cNvPicPr>
            <a:picLocks noChangeAspect="1"/>
          </p:cNvPicPr>
          <p:nvPr/>
        </p:nvPicPr>
        <p:blipFill>
          <a:blip r:embed="rId2"/>
          <a:stretch>
            <a:fillRect/>
          </a:stretch>
        </p:blipFill>
        <p:spPr>
          <a:xfrm>
            <a:off x="4676661" y="4698935"/>
            <a:ext cx="6349676" cy="883837"/>
          </a:xfrm>
          <a:prstGeom prst="rect">
            <a:avLst/>
          </a:prstGeom>
        </p:spPr>
      </p:pic>
      <p:cxnSp>
        <p:nvCxnSpPr>
          <p:cNvPr id="7" name="Straight Arrow Connector 6"/>
          <p:cNvCxnSpPr/>
          <p:nvPr/>
        </p:nvCxnSpPr>
        <p:spPr>
          <a:xfrm>
            <a:off x="5946596" y="2756681"/>
            <a:ext cx="0"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6596" y="4026616"/>
            <a:ext cx="0" cy="5976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6096000" y="4997744"/>
            <a:ext cx="4407422" cy="298808"/>
          </a:xfrm>
          <a:prstGeom prst="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
        <p:nvSpPr>
          <p:cNvPr id="13" name="Rectangle 12"/>
          <p:cNvSpPr/>
          <p:nvPr/>
        </p:nvSpPr>
        <p:spPr bwMode="auto">
          <a:xfrm>
            <a:off x="7515339" y="5670062"/>
            <a:ext cx="4108614" cy="821723"/>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solidFill>
                  <a:srgbClr val="505050"/>
                </a:solidFill>
              </a:rPr>
              <a:t>JVM </a:t>
            </a:r>
            <a:r>
              <a:rPr lang="en-US" sz="1961" b="1" i="1" kern="0" dirty="0">
                <a:solidFill>
                  <a:srgbClr val="505050"/>
                </a:solidFill>
              </a:rPr>
              <a:t>intrinsic</a:t>
            </a:r>
            <a:r>
              <a:rPr lang="en-US" sz="1961" kern="0" dirty="0">
                <a:solidFill>
                  <a:srgbClr val="505050"/>
                </a:solidFill>
              </a:rPr>
              <a:t> operation,</a:t>
            </a:r>
          </a:p>
          <a:p>
            <a:pPr algn="ctr" defTabSz="914102" fontAlgn="base">
              <a:spcBef>
                <a:spcPct val="0"/>
              </a:spcBef>
              <a:spcAft>
                <a:spcPct val="0"/>
              </a:spcAft>
            </a:pPr>
            <a:r>
              <a:rPr lang="en-US" sz="1961" kern="0" dirty="0">
                <a:solidFill>
                  <a:srgbClr val="505050"/>
                </a:solidFill>
              </a:rPr>
              <a:t>will be </a:t>
            </a:r>
            <a:r>
              <a:rPr lang="en-US" sz="1961" kern="0" dirty="0" err="1">
                <a:solidFill>
                  <a:srgbClr val="505050"/>
                </a:solidFill>
              </a:rPr>
              <a:t>JITed</a:t>
            </a:r>
            <a:r>
              <a:rPr lang="en-US" sz="1961" kern="0" dirty="0">
                <a:solidFill>
                  <a:srgbClr val="505050"/>
                </a:solidFill>
              </a:rPr>
              <a:t> into pointer arithmetic</a:t>
            </a:r>
          </a:p>
        </p:txBody>
      </p:sp>
      <p:cxnSp>
        <p:nvCxnSpPr>
          <p:cNvPr id="15" name="Straight Connector 14"/>
          <p:cNvCxnSpPr/>
          <p:nvPr/>
        </p:nvCxnSpPr>
        <p:spPr>
          <a:xfrm>
            <a:off x="7291233" y="5296552"/>
            <a:ext cx="1344637" cy="37351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66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TPC-DS benchmark results</a:t>
            </a:r>
          </a:p>
        </p:txBody>
      </p:sp>
      <p:sp>
        <p:nvSpPr>
          <p:cNvPr id="3" name="Text Placeholder 2"/>
          <p:cNvSpPr>
            <a:spLocks noGrp="1"/>
          </p:cNvSpPr>
          <p:nvPr>
            <p:ph type="body" sz="quarter" idx="10"/>
          </p:nvPr>
        </p:nvSpPr>
        <p:spPr>
          <a:xfrm>
            <a:off x="269239" y="1189495"/>
            <a:ext cx="11653523" cy="452590"/>
          </a:xfrm>
        </p:spPr>
        <p:txBody>
          <a:bodyPr/>
          <a:lstStyle/>
          <a:p>
            <a:pPr lvl="1"/>
            <a:endParaRPr lang="en-US" dirty="0"/>
          </a:p>
        </p:txBody>
      </p:sp>
      <p:pic>
        <p:nvPicPr>
          <p:cNvPr id="1026" name="Picture 2" descr="Preliminary TPC-DS Spark 2.0 vs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387" y="1212838"/>
            <a:ext cx="8070624" cy="436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86195" y="5520658"/>
            <a:ext cx="7215031" cy="908196"/>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a:solidFill>
                  <a:sysClr val="windowText" lastClr="000000"/>
                </a:solidFill>
              </a:rPr>
              <a:t>TPC-DS performance improvement is in the range of 3-10x</a:t>
            </a:r>
          </a:p>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Tree>
    <p:extLst>
      <p:ext uri="{BB962C8B-B14F-4D97-AF65-F5344CB8AC3E}">
        <p14:creationId xmlns:p14="http://schemas.microsoft.com/office/powerpoint/2010/main" val="28501271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Demo</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Hive tables</a:t>
            </a:r>
          </a:p>
        </p:txBody>
      </p:sp>
    </p:spTree>
    <p:extLst>
      <p:ext uri="{BB962C8B-B14F-4D97-AF65-F5344CB8AC3E}">
        <p14:creationId xmlns:p14="http://schemas.microsoft.com/office/powerpoint/2010/main" val="2778175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8939" b="51349"/>
          <a:stretch/>
        </p:blipFill>
        <p:spPr>
          <a:xfrm>
            <a:off x="941558" y="1820209"/>
            <a:ext cx="10308885" cy="3217584"/>
          </a:xfrm>
          <a:prstGeom prst="rect">
            <a:avLst/>
          </a:prstGeom>
          <a:ln w="63500">
            <a:solidFill>
              <a:srgbClr val="DC3C00"/>
            </a:solidFill>
          </a:ln>
        </p:spPr>
      </p:pic>
      <p:sp>
        <p:nvSpPr>
          <p:cNvPr id="4" name="Rectangle 3"/>
          <p:cNvSpPr/>
          <p:nvPr/>
        </p:nvSpPr>
        <p:spPr bwMode="auto">
          <a:xfrm>
            <a:off x="10136139" y="1964894"/>
            <a:ext cx="1370211" cy="556789"/>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57043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681" b="16715"/>
          <a:stretch/>
        </p:blipFill>
        <p:spPr>
          <a:xfrm>
            <a:off x="941558" y="470487"/>
            <a:ext cx="10308885" cy="5477707"/>
          </a:xfrm>
          <a:prstGeom prst="rect">
            <a:avLst/>
          </a:prstGeom>
          <a:ln w="63500">
            <a:solidFill>
              <a:srgbClr val="DC3C00"/>
            </a:solidFill>
          </a:ln>
        </p:spPr>
      </p:pic>
      <p:sp>
        <p:nvSpPr>
          <p:cNvPr id="4" name="Rectangle 3"/>
          <p:cNvSpPr/>
          <p:nvPr/>
        </p:nvSpPr>
        <p:spPr bwMode="auto">
          <a:xfrm>
            <a:off x="1828420" y="5284048"/>
            <a:ext cx="2145285" cy="20202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21894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sp>
        <p:nvSpPr>
          <p:cNvPr id="4" name="TextBox 3"/>
          <p:cNvSpPr txBox="1"/>
          <p:nvPr/>
        </p:nvSpPr>
        <p:spPr>
          <a:xfrm>
            <a:off x="533112" y="1296294"/>
            <a:ext cx="11125153" cy="33975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0"/>
              </a:spcAft>
              <a:tabLst>
                <a:tab pos="632806" algn="l"/>
              </a:tabLst>
            </a:pPr>
            <a:endParaRPr lang="en-US" sz="1800" kern="0" dirty="0"/>
          </a:p>
        </p:txBody>
      </p:sp>
      <p:grpSp>
        <p:nvGrpSpPr>
          <p:cNvPr id="3" name="Group 2"/>
          <p:cNvGrpSpPr/>
          <p:nvPr/>
        </p:nvGrpSpPr>
        <p:grpSpPr>
          <a:xfrm>
            <a:off x="736789" y="2419412"/>
            <a:ext cx="4322561" cy="3169847"/>
            <a:chOff x="1296194" y="2467430"/>
            <a:chExt cx="3864605" cy="2834016"/>
          </a:xfrm>
        </p:grpSpPr>
        <p:pic>
          <p:nvPicPr>
            <p:cNvPr id="5122" name="Picture 2" descr="http://www.ydop.com/wp-content/uploads/2015/06/json-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992" y="2771868"/>
              <a:ext cx="914400" cy="4373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inaldave.com/bimg/hiv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090" y="3657600"/>
              <a:ext cx="769618" cy="7388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hadoop.apache.org/docs/r2.4.1/hadoop-project-dist/hadoop-hdfs/images/hdfs-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194" y="4730349"/>
              <a:ext cx="1021198" cy="57109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upload.wikimedia.org/wikipedia/en/thumb/6/62/MySQL.svg/640px-MySQL.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9330" y="3790558"/>
              <a:ext cx="914400" cy="47291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www.signiant.com/wp-content/uploads/2015/06/S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320" y="4941164"/>
              <a:ext cx="914400" cy="22917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d13yacurqjgara.cloudfront.net/users/299/screenshots/1625979/parquet-drib_1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861" y="2467430"/>
              <a:ext cx="1388938" cy="104170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ww.tivix.com/uploads/blog_pics/postgresql_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0029" y="3715658"/>
              <a:ext cx="825038" cy="73160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www.h2database.com/html/images/h2-logo-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7078" y="4847772"/>
              <a:ext cx="810100" cy="44348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660757" y="2499622"/>
              <a:ext cx="929640" cy="667139"/>
              <a:chOff x="-6040693" y="-3001588"/>
              <a:chExt cx="4340409" cy="3101009"/>
            </a:xfrm>
          </p:grpSpPr>
          <p:pic>
            <p:nvPicPr>
              <p:cNvPr id="5128" name="Picture 8" descr="http://www.ecsteam.com/wp-content/uploads/Java.png"/>
              <p:cNvPicPr>
                <a:picLocks noChangeAspect="1" noChangeArrowheads="1"/>
              </p:cNvPicPr>
              <p:nvPr/>
            </p:nvPicPr>
            <p:blipFill rotWithShape="1">
              <a:blip r:embed="rId12">
                <a:extLst>
                  <a:ext uri="{28A0092B-C50C-407E-A947-70E740481C1C}">
                    <a14:useLocalDpi xmlns:a14="http://schemas.microsoft.com/office/drawing/2010/main" val="0"/>
                  </a:ext>
                </a:extLst>
              </a:blip>
              <a:srcRect l="23912" t="4639" r="24250" b="32511"/>
              <a:stretch/>
            </p:blipFill>
            <p:spPr bwMode="auto">
              <a:xfrm>
                <a:off x="-6040693" y="-3001588"/>
                <a:ext cx="2557669" cy="31010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3022" y="-1010844"/>
                <a:ext cx="1782738" cy="566204"/>
              </a:xfrm>
              <a:prstGeom prst="rect">
                <a:avLst/>
              </a:prstGeom>
              <a:noFill/>
            </p:spPr>
            <p:txBody>
              <a:bodyPr wrap="square" lIns="0" tIns="0" rIns="0" bIns="0" rtlCol="0">
                <a:no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latin typeface="Arial Black" panose="020B0A04020102020204" pitchFamily="34" charset="0"/>
                  </a:rPr>
                  <a:t>JDBC</a:t>
                </a:r>
              </a:p>
            </p:txBody>
          </p:sp>
        </p:grpSp>
      </p:grpSp>
      <p:sp>
        <p:nvSpPr>
          <p:cNvPr id="14" name="TextBox 13"/>
          <p:cNvSpPr txBox="1"/>
          <p:nvPr/>
        </p:nvSpPr>
        <p:spPr>
          <a:xfrm>
            <a:off x="457701"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Built-in</a:t>
            </a:r>
          </a:p>
        </p:txBody>
      </p:sp>
      <p:sp>
        <p:nvSpPr>
          <p:cNvPr id="71" name="TextBox 70"/>
          <p:cNvSpPr txBox="1"/>
          <p:nvPr/>
        </p:nvSpPr>
        <p:spPr>
          <a:xfrm>
            <a:off x="6093669"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External</a:t>
            </a:r>
          </a:p>
        </p:txBody>
      </p:sp>
      <p:grpSp>
        <p:nvGrpSpPr>
          <p:cNvPr id="5" name="Group 4"/>
          <p:cNvGrpSpPr/>
          <p:nvPr/>
        </p:nvGrpSpPr>
        <p:grpSpPr>
          <a:xfrm>
            <a:off x="7020569" y="2592038"/>
            <a:ext cx="4424198" cy="3761841"/>
            <a:chOff x="7161346" y="2643517"/>
            <a:chExt cx="4167054" cy="3543195"/>
          </a:xfrm>
        </p:grpSpPr>
        <p:pic>
          <p:nvPicPr>
            <p:cNvPr id="5160" name="Picture 40" descr="https://www.python.org/static/community_logos/python-logo-master-v3-TM.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0434" y="4834393"/>
              <a:ext cx="1204687" cy="40690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avro.apache.org/docs/1.2.0/images/avro-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1346" y="2848426"/>
              <a:ext cx="914400" cy="28420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hbase.apache.org/0.94/images/hbase_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1346" y="3901794"/>
              <a:ext cx="914400" cy="226032"/>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raw.githubusercontent.com/ServiceStack/Assets/master/img/livedemos/techstacks/redshift-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9446" y="4673600"/>
              <a:ext cx="718204" cy="80945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622216" y="2643517"/>
              <a:ext cx="565328" cy="727854"/>
              <a:chOff x="-3055938" y="-30956"/>
              <a:chExt cx="3521076" cy="4533350"/>
            </a:xfrm>
          </p:grpSpPr>
          <p:pic>
            <p:nvPicPr>
              <p:cNvPr id="5146" name="Picture 26" descr="http://www.upa.io/img/csv-logo.png"/>
              <p:cNvPicPr>
                <a:picLocks noChangeAspect="1" noChangeArrowheads="1"/>
              </p:cNvPicPr>
              <p:nvPr/>
            </p:nvPicPr>
            <p:blipFill rotWithShape="1">
              <a:blip r:embed="rId17">
                <a:extLst>
                  <a:ext uri="{28A0092B-C50C-407E-A947-70E740481C1C}">
                    <a14:useLocalDpi xmlns:a14="http://schemas.microsoft.com/office/drawing/2010/main" val="0"/>
                  </a:ext>
                </a:extLst>
              </a:blip>
              <a:srcRect l="14778" t="5202" r="15691" b="4687"/>
              <a:stretch/>
            </p:blipFill>
            <p:spPr bwMode="auto">
              <a:xfrm>
                <a:off x="-2925763" y="-30956"/>
                <a:ext cx="3390901" cy="4394571"/>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Stored Data 9"/>
              <p:cNvSpPr/>
              <p:nvPr/>
            </p:nvSpPr>
            <p:spPr bwMode="auto">
              <a:xfrm rot="18628701">
                <a:off x="-3036888" y="4210294"/>
                <a:ext cx="273050" cy="311150"/>
              </a:xfrm>
              <a:prstGeom prst="flowChartOnlineStorag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1" name="Right Triangle 10"/>
              <p:cNvSpPr/>
              <p:nvPr/>
            </p:nvSpPr>
            <p:spPr bwMode="auto">
              <a:xfrm rot="10800000">
                <a:off x="-525462" y="-30956"/>
                <a:ext cx="990600" cy="99060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pic>
          <p:nvPicPr>
            <p:cNvPr id="5148" name="Picture 28" descr="http://randyjensenonline.com/thoughts/wp-content/uploads/2015/03/elasticsearch.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70310" y="3894001"/>
              <a:ext cx="894667" cy="266412"/>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upload.wikimedia.org/wikipedia/commons/thumb/5/5e/Cassandra_logo.svg/1280px-Cassandra_logo.svg.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56746" y="4752375"/>
              <a:ext cx="908231" cy="608799"/>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ncredinburgh.com/img/blog/henry_coles/scala-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82597" y="2754778"/>
              <a:ext cx="1081858" cy="480447"/>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howtolearn.me/wp-content/uploads/2014/05/java-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5977" y="3740306"/>
              <a:ext cx="937155" cy="573419"/>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upload.wikimedia.org/wikipedia/commons/thumb/8/81/DBase_logo.svg/571px-DBase_logo.svg.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19249" y="5772951"/>
              <a:ext cx="929552" cy="25395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9600434" y="5625585"/>
              <a:ext cx="1727966" cy="561127"/>
            </a:xfrm>
            <a:prstGeom prst="rect">
              <a:avLst/>
            </a:prstGeom>
            <a:noFill/>
          </p:spPr>
          <p:txBody>
            <a:bodyPr wrap="square" lIns="179285" tIns="143428" rIns="179285" bIns="143428" rtlCol="0">
              <a:noAutofit/>
            </a:bodyPr>
            <a:lstStyle/>
            <a:p>
              <a:pPr defTabSz="896386">
                <a:lnSpc>
                  <a:spcPct val="90000"/>
                </a:lnSpc>
                <a:spcAft>
                  <a:spcPts val="588"/>
                </a:spcAft>
              </a:pPr>
              <a:r>
                <a:rPr lang="en-US" sz="1765" kern="0" dirty="0">
                  <a:solidFill>
                    <a:schemeClr val="tx2"/>
                  </a:solidFill>
                </a:rPr>
                <a:t>And more…</a:t>
              </a:r>
            </a:p>
          </p:txBody>
        </p:sp>
      </p:grpSp>
      <p:cxnSp>
        <p:nvCxnSpPr>
          <p:cNvPr id="16" name="Straight Connector 15"/>
          <p:cNvCxnSpPr/>
          <p:nvPr/>
        </p:nvCxnSpPr>
        <p:spPr>
          <a:xfrm>
            <a:off x="6093669" y="2236773"/>
            <a:ext cx="0" cy="3672147"/>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5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1717" b="4930"/>
          <a:stretch/>
        </p:blipFill>
        <p:spPr>
          <a:xfrm>
            <a:off x="941558" y="470488"/>
            <a:ext cx="10308885" cy="5745267"/>
          </a:xfrm>
          <a:prstGeom prst="rect">
            <a:avLst/>
          </a:prstGeom>
          <a:ln w="63500">
            <a:solidFill>
              <a:srgbClr val="DC3C00"/>
            </a:solidFill>
          </a:ln>
        </p:spPr>
      </p:pic>
    </p:spTree>
    <p:extLst>
      <p:ext uri="{BB962C8B-B14F-4D97-AF65-F5344CB8AC3E}">
        <p14:creationId xmlns:p14="http://schemas.microsoft.com/office/powerpoint/2010/main" val="4173992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17362"/>
          <a:stretch/>
        </p:blipFill>
        <p:spPr>
          <a:xfrm>
            <a:off x="941558" y="470487"/>
            <a:ext cx="10308885" cy="4247024"/>
          </a:xfrm>
          <a:prstGeom prst="rect">
            <a:avLst/>
          </a:prstGeom>
          <a:ln w="63500">
            <a:solidFill>
              <a:srgbClr val="DC3C00"/>
            </a:solidFill>
          </a:ln>
        </p:spPr>
      </p:pic>
    </p:spTree>
    <p:extLst>
      <p:ext uri="{BB962C8B-B14F-4D97-AF65-F5344CB8AC3E}">
        <p14:creationId xmlns:p14="http://schemas.microsoft.com/office/powerpoint/2010/main" val="468573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41558" y="470488"/>
            <a:ext cx="10308885" cy="5105280"/>
          </a:xfrm>
          <a:prstGeom prst="rect">
            <a:avLst/>
          </a:prstGeom>
          <a:ln w="63500">
            <a:solidFill>
              <a:srgbClr val="DC3C00"/>
            </a:solidFill>
          </a:ln>
        </p:spPr>
      </p:pic>
    </p:spTree>
    <p:extLst>
      <p:ext uri="{BB962C8B-B14F-4D97-AF65-F5344CB8AC3E}">
        <p14:creationId xmlns:p14="http://schemas.microsoft.com/office/powerpoint/2010/main" val="2304690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8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Hands-on lab</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Running interactive Spark SQL queries with </a:t>
            </a:r>
            <a:r>
              <a:rPr lang="en-US" dirty="0" err="1"/>
              <a:t>Jupyter</a:t>
            </a:r>
            <a:endParaRPr lang="en-US" dirty="0"/>
          </a:p>
        </p:txBody>
      </p:sp>
    </p:spTree>
    <p:extLst>
      <p:ext uri="{BB962C8B-B14F-4D97-AF65-F5344CB8AC3E}">
        <p14:creationId xmlns:p14="http://schemas.microsoft.com/office/powerpoint/2010/main" val="62339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64615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Hands-on lab</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Working with Hive and Power BI in Apache Spark</a:t>
            </a:r>
          </a:p>
        </p:txBody>
      </p:sp>
    </p:spTree>
    <p:extLst>
      <p:ext uri="{BB962C8B-B14F-4D97-AF65-F5344CB8AC3E}">
        <p14:creationId xmlns:p14="http://schemas.microsoft.com/office/powerpoint/2010/main" val="1770340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9369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a:t>
            </a:r>
          </a:p>
        </p:txBody>
      </p:sp>
      <p:sp>
        <p:nvSpPr>
          <p:cNvPr id="4" name="TextBox 3"/>
          <p:cNvSpPr txBox="1"/>
          <p:nvPr/>
        </p:nvSpPr>
        <p:spPr>
          <a:xfrm>
            <a:off x="1" y="1187939"/>
            <a:ext cx="9083051" cy="579315"/>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1765" kern="0" dirty="0"/>
              <a:t>The entry point into all functionality in Spark SQL is the SQLContext class, or one of its descendants. To create a basic SQLContext, all you need is a SparkContext.</a:t>
            </a:r>
          </a:p>
        </p:txBody>
      </p:sp>
      <p:sp>
        <p:nvSpPr>
          <p:cNvPr id="6" name="TextBox 5"/>
          <p:cNvSpPr txBox="1"/>
          <p:nvPr/>
        </p:nvSpPr>
        <p:spPr>
          <a:xfrm>
            <a:off x="455994" y="2499138"/>
            <a:ext cx="10308885" cy="89311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sc: </a:t>
            </a:r>
            <a:r>
              <a:rPr lang="en-US" sz="1372" kern="0" dirty="0">
                <a:solidFill>
                  <a:schemeClr val="accent4">
                    <a:lumMod val="75000"/>
                  </a:schemeClr>
                </a:solidFill>
                <a:latin typeface="Consolas" panose="020B0609020204030204" pitchFamily="49" charset="0"/>
              </a:rPr>
              <a:t>SparkContext</a:t>
            </a:r>
            <a:r>
              <a:rPr lang="en-US" sz="1372" kern="0" dirty="0">
                <a:latin typeface="Consolas" panose="020B0609020204030204" pitchFamily="49" charset="0"/>
              </a:rPr>
              <a:t> </a:t>
            </a:r>
            <a:r>
              <a:rPr lang="en-US" sz="1372" kern="0" dirty="0">
                <a:solidFill>
                  <a:schemeClr val="accent5">
                    <a:lumMod val="75000"/>
                  </a:schemeClr>
                </a:solidFill>
                <a:latin typeface="Consolas" panose="020B0609020204030204" pitchFamily="49" charset="0"/>
              </a:rPr>
              <a:t>// An existing SparkContext</a:t>
            </a:r>
            <a:r>
              <a:rPr lang="en-US" sz="1372" kern="0" dirty="0">
                <a:solidFill>
                  <a:schemeClr val="accent1"/>
                </a:solidFill>
                <a:latin typeface="Consolas" panose="020B0609020204030204" pitchFamily="49" charset="0"/>
              </a:rPr>
              <a:t>.</a:t>
            </a:r>
          </a:p>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sqlContext = </a:t>
            </a:r>
            <a:r>
              <a:rPr lang="en-US" sz="1372" kern="0" dirty="0">
                <a:solidFill>
                  <a:schemeClr val="accent2"/>
                </a:solidFill>
                <a:latin typeface="Consolas" panose="020B0609020204030204" pitchFamily="49" charset="0"/>
              </a:rPr>
              <a:t>new</a:t>
            </a:r>
            <a:r>
              <a:rPr lang="en-US" sz="1372" kern="0" dirty="0">
                <a:latin typeface="Consolas" panose="020B0609020204030204" pitchFamily="49" charset="0"/>
              </a:rPr>
              <a:t> org.apache.spark.sql.</a:t>
            </a:r>
            <a:r>
              <a:rPr lang="en-US" sz="1372" kern="0" dirty="0">
                <a:solidFill>
                  <a:schemeClr val="accent1">
                    <a:lumMod val="75000"/>
                  </a:schemeClr>
                </a:solidFill>
                <a:latin typeface="Consolas" panose="020B0609020204030204" pitchFamily="49" charset="0"/>
              </a:rPr>
              <a:t>SQLContext</a:t>
            </a:r>
            <a:r>
              <a:rPr lang="en-US" sz="1372" kern="0" dirty="0">
                <a:latin typeface="Consolas" panose="020B0609020204030204" pitchFamily="49" charset="0"/>
              </a:rPr>
              <a:t>(sc)</a:t>
            </a:r>
          </a:p>
        </p:txBody>
      </p:sp>
      <p:sp>
        <p:nvSpPr>
          <p:cNvPr id="7" name="TextBox 6"/>
          <p:cNvSpPr txBox="1"/>
          <p:nvPr/>
        </p:nvSpPr>
        <p:spPr>
          <a:xfrm>
            <a:off x="1" y="4277988"/>
            <a:ext cx="9709468" cy="2235792"/>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You can also create HiveContext instead of SQLContext. HiveContext is only packaged separately to avoid including all Hive dependencies in the default Spark build.</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Spark SQL has been part of the core distribution since 1.0</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One of the most complex components, involving sophisticated code generation and intelligent compile time optimizations</a:t>
            </a:r>
          </a:p>
          <a:p>
            <a:pPr marL="108316" lvl="1" indent="0" defTabSz="895769">
              <a:spcBef>
                <a:spcPts val="600"/>
              </a:spcBef>
              <a:spcAft>
                <a:spcPts val="1200"/>
              </a:spcAft>
              <a:buNone/>
              <a:tabLst>
                <a:tab pos="632806" algn="l"/>
              </a:tabLst>
            </a:pPr>
            <a:endParaRPr lang="en-US" sz="1765" kern="0" dirty="0"/>
          </a:p>
        </p:txBody>
      </p:sp>
    </p:spTree>
    <p:extLst>
      <p:ext uri="{BB962C8B-B14F-4D97-AF65-F5344CB8AC3E}">
        <p14:creationId xmlns:p14="http://schemas.microsoft.com/office/powerpoint/2010/main" val="281942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Kind of SQL Is This?</a:t>
            </a:r>
          </a:p>
        </p:txBody>
      </p:sp>
      <p:sp>
        <p:nvSpPr>
          <p:cNvPr id="3" name="Content Placeholder 2"/>
          <p:cNvSpPr>
            <a:spLocks noGrp="1"/>
          </p:cNvSpPr>
          <p:nvPr>
            <p:ph idx="1"/>
          </p:nvPr>
        </p:nvSpPr>
        <p:spPr>
          <a:xfrm>
            <a:off x="817266" y="1418168"/>
            <a:ext cx="10209125" cy="4737943"/>
          </a:xfrm>
        </p:spPr>
        <p:txBody>
          <a:bodyPr/>
          <a:lstStyle/>
          <a:p>
            <a:pPr>
              <a:spcBef>
                <a:spcPts val="1333"/>
              </a:spcBef>
            </a:pPr>
            <a:r>
              <a:rPr lang="en-US" sz="2400" dirty="0"/>
              <a:t>Spark SQL allows you to process distributed relational data with SQL queries. </a:t>
            </a:r>
          </a:p>
          <a:p>
            <a:pPr>
              <a:spcBef>
                <a:spcPts val="1333"/>
              </a:spcBef>
            </a:pPr>
            <a:r>
              <a:rPr lang="en-US" sz="2400" dirty="0"/>
              <a:t>It offers two different query languages:</a:t>
            </a:r>
          </a:p>
          <a:p>
            <a:pPr lvl="1">
              <a:spcBef>
                <a:spcPts val="1333"/>
              </a:spcBef>
            </a:pPr>
            <a:r>
              <a:rPr lang="en-US" dirty="0">
                <a:latin typeface="+mj-lt"/>
              </a:rPr>
              <a:t>Through the Spark </a:t>
            </a:r>
            <a:r>
              <a:rPr lang="en-US" dirty="0" err="1">
                <a:solidFill>
                  <a:srgbClr val="0070C0"/>
                </a:solidFill>
                <a:latin typeface="Consolas" panose="020B0609020204030204" pitchFamily="49" charset="0"/>
                <a:ea typeface="Consolas" charset="0"/>
                <a:cs typeface="Consolas" charset="0"/>
              </a:rPr>
              <a:t>SQLContext</a:t>
            </a:r>
            <a:r>
              <a:rPr lang="en-US" dirty="0">
                <a:latin typeface="+mj-lt"/>
              </a:rPr>
              <a:t>, the only supported dialect is “</a:t>
            </a:r>
            <a:r>
              <a:rPr lang="en-US" dirty="0" err="1">
                <a:latin typeface="Consolas" panose="020B0609020204030204" pitchFamily="49" charset="0"/>
              </a:rPr>
              <a:t>sql</a:t>
            </a:r>
            <a:r>
              <a:rPr lang="en-US" dirty="0">
                <a:latin typeface="+mj-lt"/>
              </a:rPr>
              <a:t>,” a rich subset of SQL 92.</a:t>
            </a:r>
          </a:p>
          <a:p>
            <a:pPr lvl="1">
              <a:spcBef>
                <a:spcPts val="1333"/>
              </a:spcBef>
            </a:pPr>
            <a:r>
              <a:rPr lang="en-US" dirty="0">
                <a:latin typeface="+mj-lt"/>
              </a:rPr>
              <a:t>Through the </a:t>
            </a:r>
            <a:r>
              <a:rPr lang="en-US" dirty="0" err="1">
                <a:solidFill>
                  <a:srgbClr val="0070C0"/>
                </a:solidFill>
                <a:latin typeface="Consolas" panose="020B0609020204030204" pitchFamily="49" charset="0"/>
                <a:ea typeface="Consolas" charset="0"/>
                <a:cs typeface="Consolas" charset="0"/>
              </a:rPr>
              <a:t>HiveContext</a:t>
            </a:r>
            <a:r>
              <a:rPr lang="en-US" dirty="0">
                <a:latin typeface="+mj-lt"/>
              </a:rPr>
              <a:t>, the default dialect is "</a:t>
            </a:r>
            <a:r>
              <a:rPr lang="en-US" dirty="0" err="1">
                <a:latin typeface="Consolas" panose="020B0609020204030204" pitchFamily="49" charset="0"/>
              </a:rPr>
              <a:t>hiveql</a:t>
            </a:r>
            <a:r>
              <a:rPr lang="en-US" dirty="0">
                <a:latin typeface="+mj-lt"/>
              </a:rPr>
              <a:t>", corresponding to Hive's SQL dialect. “</a:t>
            </a:r>
            <a:r>
              <a:rPr lang="en-US" dirty="0" err="1">
                <a:latin typeface="Consolas" panose="020B0609020204030204" pitchFamily="49" charset="0"/>
              </a:rPr>
              <a:t>sql</a:t>
            </a:r>
            <a:r>
              <a:rPr lang="en-US" dirty="0">
                <a:latin typeface="+mj-lt"/>
              </a:rPr>
              <a:t>” is also available, but “</a:t>
            </a:r>
            <a:r>
              <a:rPr lang="en-US" dirty="0" err="1">
                <a:latin typeface="Consolas" panose="020B0609020204030204" pitchFamily="49" charset="0"/>
              </a:rPr>
              <a:t>hiveql</a:t>
            </a:r>
            <a:r>
              <a:rPr lang="en-US" dirty="0">
                <a:latin typeface="+mj-lt"/>
              </a:rPr>
              <a:t>” is a richer dialect.</a:t>
            </a:r>
          </a:p>
        </p:txBody>
      </p:sp>
    </p:spTree>
    <p:extLst>
      <p:ext uri="{BB962C8B-B14F-4D97-AF65-F5344CB8AC3E}">
        <p14:creationId xmlns:p14="http://schemas.microsoft.com/office/powerpoint/2010/main" val="2089106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Dude, Where’s my Table?</a:t>
            </a:r>
          </a:p>
        </p:txBody>
      </p:sp>
      <p:sp>
        <p:nvSpPr>
          <p:cNvPr id="3" name="Content Placeholder 2"/>
          <p:cNvSpPr>
            <a:spLocks noGrp="1"/>
          </p:cNvSpPr>
          <p:nvPr>
            <p:ph idx="1"/>
          </p:nvPr>
        </p:nvSpPr>
        <p:spPr>
          <a:xfrm>
            <a:off x="1152211" y="1418168"/>
            <a:ext cx="9391964" cy="4737943"/>
          </a:xfrm>
        </p:spPr>
        <p:txBody>
          <a:bodyPr>
            <a:normAutofit/>
          </a:bodyPr>
          <a:lstStyle/>
          <a:p>
            <a:pPr>
              <a:spcBef>
                <a:spcPts val="1333"/>
              </a:spcBef>
            </a:pPr>
            <a:r>
              <a:rPr lang="en-US" sz="2400" dirty="0"/>
              <a:t>You submit SQL queries through a </a:t>
            </a:r>
            <a:r>
              <a:rPr lang="en-US" sz="2400" dirty="0" err="1">
                <a:solidFill>
                  <a:srgbClr val="0070C0"/>
                </a:solidFill>
                <a:latin typeface="Consolas" charset="0"/>
                <a:ea typeface="Consolas" charset="0"/>
                <a:cs typeface="Consolas" charset="0"/>
              </a:rPr>
              <a:t>SQLContext</a:t>
            </a:r>
            <a:r>
              <a:rPr lang="en-US" sz="2400" dirty="0"/>
              <a:t> or </a:t>
            </a:r>
            <a:r>
              <a:rPr lang="en-US" sz="2400" dirty="0" err="1">
                <a:solidFill>
                  <a:srgbClr val="0070C0"/>
                </a:solidFill>
                <a:latin typeface="Consolas" charset="0"/>
                <a:ea typeface="Consolas" charset="0"/>
                <a:cs typeface="Consolas" charset="0"/>
              </a:rPr>
              <a:t>HiveContext</a:t>
            </a:r>
            <a:r>
              <a:rPr lang="en-US" sz="2400" dirty="0"/>
              <a:t>, using 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a:t>
            </a:r>
          </a:p>
          <a:p>
            <a:pPr>
              <a:spcBef>
                <a:spcPts val="1333"/>
              </a:spcBef>
            </a:pPr>
            <a:r>
              <a:rPr lang="en-US" sz="2400" dirty="0"/>
              <a:t>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 returns a </a:t>
            </a:r>
            <a:r>
              <a:rPr lang="en-US" sz="2400" dirty="0" err="1">
                <a:solidFill>
                  <a:srgbClr val="0070C0"/>
                </a:solidFill>
                <a:latin typeface="Consolas" charset="0"/>
                <a:ea typeface="Consolas" charset="0"/>
                <a:cs typeface="Consolas" charset="0"/>
              </a:rPr>
              <a:t>DataFrame</a:t>
            </a:r>
            <a:endParaRPr lang="en-US" sz="833" dirty="0">
              <a:cs typeface="Consolas" charset="0"/>
            </a:endParaRPr>
          </a:p>
          <a:p>
            <a:pPr>
              <a:spcBef>
                <a:spcPts val="1333"/>
              </a:spcBef>
            </a:pPr>
            <a:r>
              <a:rPr lang="en-US" sz="2400" dirty="0"/>
              <a:t>As we will see in the R Labs, you can use a </a:t>
            </a:r>
            <a:r>
              <a:rPr lang="en-US" sz="2400" dirty="0">
                <a:latin typeface="Consolas" panose="020B0609020204030204" pitchFamily="49" charset="0"/>
              </a:rPr>
              <a:t>DBI</a:t>
            </a:r>
            <a:r>
              <a:rPr lang="en-US" sz="2400" dirty="0"/>
              <a:t> engine to submit SQL queries through a separate SQL interface</a:t>
            </a:r>
            <a:endParaRPr lang="en-US" sz="833" dirty="0"/>
          </a:p>
          <a:p>
            <a:pPr>
              <a:spcBef>
                <a:spcPts val="1333"/>
              </a:spcBef>
            </a:pPr>
            <a:r>
              <a:rPr lang="en-US" sz="2400" dirty="0"/>
              <a:t>You can mix DataFrame methods and SQL queries in the same code</a:t>
            </a:r>
          </a:p>
          <a:p>
            <a:pPr>
              <a:spcBef>
                <a:spcPts val="1333"/>
              </a:spcBef>
            </a:pPr>
            <a:r>
              <a:rPr lang="en-US" sz="2400" b="1" dirty="0"/>
              <a:t>To use SQL, you </a:t>
            </a:r>
            <a:r>
              <a:rPr lang="en-US" sz="2400" b="1" i="1" dirty="0"/>
              <a:t>must</a:t>
            </a:r>
            <a:r>
              <a:rPr lang="en-US" sz="2400" b="1" dirty="0"/>
              <a:t> either:</a:t>
            </a:r>
          </a:p>
          <a:p>
            <a:pPr lvl="1"/>
            <a:r>
              <a:rPr lang="en-US" sz="2400" dirty="0"/>
              <a:t>query a persisted Hive table, or</a:t>
            </a:r>
          </a:p>
          <a:p>
            <a:pPr lvl="1"/>
            <a:r>
              <a:rPr lang="en-US" sz="2400" dirty="0"/>
              <a:t>make a </a:t>
            </a:r>
            <a:r>
              <a:rPr lang="en-US" sz="2400" i="1" dirty="0"/>
              <a:t>table alias</a:t>
            </a:r>
            <a:r>
              <a:rPr lang="en-US" sz="2400" dirty="0"/>
              <a:t> for a DataFrame, using </a:t>
            </a:r>
            <a:r>
              <a:rPr lang="en-US" sz="2400" dirty="0" err="1">
                <a:solidFill>
                  <a:srgbClr val="0070C0"/>
                </a:solidFill>
                <a:latin typeface="Consolas" charset="0"/>
                <a:ea typeface="Consolas" charset="0"/>
                <a:cs typeface="Consolas" charset="0"/>
              </a:rPr>
              <a:t>registerTempTable</a:t>
            </a:r>
            <a:r>
              <a:rPr lang="en-US" sz="2400" dirty="0">
                <a:solidFill>
                  <a:srgbClr val="0070C0"/>
                </a:solidFill>
                <a:latin typeface="Consolas" charset="0"/>
                <a:ea typeface="Consolas" charset="0"/>
                <a:cs typeface="Consolas" charset="0"/>
              </a:rPr>
              <a:t>()</a:t>
            </a:r>
          </a:p>
        </p:txBody>
      </p:sp>
    </p:spTree>
    <p:extLst>
      <p:ext uri="{BB962C8B-B14F-4D97-AF65-F5344CB8AC3E}">
        <p14:creationId xmlns:p14="http://schemas.microsoft.com/office/powerpoint/2010/main" val="1590525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8341</Words>
  <Application>Microsoft Office PowerPoint</Application>
  <PresentationFormat>Widescreen</PresentationFormat>
  <Paragraphs>821</Paragraphs>
  <Slides>67</Slides>
  <Notes>44</Notes>
  <HiddenSlides>0</HiddenSlides>
  <MMClips>0</MMClips>
  <ScaleCrop>false</ScaleCrop>
  <HeadingPairs>
    <vt:vector size="8" baseType="variant">
      <vt:variant>
        <vt:lpstr>Fonts Used</vt:lpstr>
      </vt:variant>
      <vt:variant>
        <vt:i4>18</vt:i4>
      </vt:variant>
      <vt:variant>
        <vt:lpstr>Theme</vt:lpstr>
      </vt:variant>
      <vt:variant>
        <vt:i4>4</vt:i4>
      </vt:variant>
      <vt:variant>
        <vt:lpstr>Embedded OLE Servers</vt:lpstr>
      </vt:variant>
      <vt:variant>
        <vt:i4>1</vt:i4>
      </vt:variant>
      <vt:variant>
        <vt:lpstr>Slide Titles</vt:lpstr>
      </vt:variant>
      <vt:variant>
        <vt:i4>67</vt:i4>
      </vt:variant>
    </vt:vector>
  </HeadingPairs>
  <TitlesOfParts>
    <vt:vector size="90" baseType="lpstr">
      <vt:lpstr>MS PGothic</vt:lpstr>
      <vt:lpstr>MS PGothic</vt:lpstr>
      <vt:lpstr>Anonymous Pro</vt:lpstr>
      <vt:lpstr>Arial</vt:lpstr>
      <vt:lpstr>Arial Black</vt:lpstr>
      <vt:lpstr>Calibri</vt:lpstr>
      <vt:lpstr>Calibri Light</vt:lpstr>
      <vt:lpstr>Consolas</vt:lpstr>
      <vt:lpstr>Courier</vt:lpstr>
      <vt:lpstr>Lucida Grande</vt:lpstr>
      <vt:lpstr>Segoe</vt:lpstr>
      <vt:lpstr>Segoe Pro</vt:lpstr>
      <vt:lpstr>Segoe Semibold</vt:lpstr>
      <vt:lpstr>Segoe UI</vt:lpstr>
      <vt:lpstr>Segoe UI Light</vt:lpstr>
      <vt:lpstr>Source Sans Pro</vt:lpstr>
      <vt:lpstr>Source Sans Pro Light</vt:lpstr>
      <vt:lpstr>Wingdings</vt:lpstr>
      <vt:lpstr>Office Theme</vt:lpstr>
      <vt:lpstr>ads-edu-theme</vt:lpstr>
      <vt:lpstr>2_Windows Server</vt:lpstr>
      <vt:lpstr>1_Theme1</vt:lpstr>
      <vt:lpstr>think-cell Slide</vt:lpstr>
      <vt:lpstr>Spark on HDInsight Spark SQL</vt:lpstr>
      <vt:lpstr>Spark SQL</vt:lpstr>
      <vt:lpstr>PowerPoint Presentation</vt:lpstr>
      <vt:lpstr>Overview</vt:lpstr>
      <vt:lpstr>Spark SQL overview</vt:lpstr>
      <vt:lpstr>Spark SQL overview</vt:lpstr>
      <vt:lpstr>Spark SQL</vt:lpstr>
      <vt:lpstr>What Kind of SQL Is This?</vt:lpstr>
      <vt:lpstr>Dude, Where’s my Table?</vt:lpstr>
      <vt:lpstr>DataFrames API – The Preferred Data Abstraction</vt:lpstr>
      <vt:lpstr>Creating DataFrames from data sources</vt:lpstr>
      <vt:lpstr>Creating DataFrames from RDDs</vt:lpstr>
      <vt:lpstr>DataFrame operations</vt:lpstr>
      <vt:lpstr>Tables and queries</vt:lpstr>
      <vt:lpstr>Hive tables</vt:lpstr>
      <vt:lpstr>Query Plans and Optimizations in Spark SQL</vt:lpstr>
      <vt:lpstr>The Art of Being Lazy</vt:lpstr>
      <vt:lpstr>Transformations, Actions, Laziness</vt:lpstr>
      <vt:lpstr>Transformations, Actions, Laziness</vt:lpstr>
      <vt:lpstr>Catalyst Query Optimizer</vt:lpstr>
      <vt:lpstr>Logical Plan Optimization and Physical Execution</vt:lpstr>
      <vt:lpstr>Logical Plan Optimization and Physical Execution</vt:lpstr>
      <vt:lpstr>Logical Plan Optimization and Physical Execution</vt:lpstr>
      <vt:lpstr>Intelligent Data Sources</vt:lpstr>
      <vt:lpstr>Explain</vt:lpstr>
      <vt:lpstr>Explain</vt:lpstr>
      <vt:lpstr>DataFrame limitations</vt:lpstr>
      <vt:lpstr>Creating a DataFrame in Scala</vt:lpstr>
      <vt:lpstr>Creating a DataFrame in Python</vt:lpstr>
      <vt:lpstr>printSchema()</vt:lpstr>
      <vt:lpstr>Schema Inference</vt:lpstr>
      <vt:lpstr>Schema Inference Example</vt:lpstr>
      <vt:lpstr>Schema Inference (Scala)</vt:lpstr>
      <vt:lpstr>Schema Inference (Python)</vt:lpstr>
      <vt:lpstr>Schema Inference</vt:lpstr>
      <vt:lpstr>Schema Inference (Scala)</vt:lpstr>
      <vt:lpstr>Schema Inference (Python)</vt:lpstr>
      <vt:lpstr>Schema Inference (Python)</vt:lpstr>
      <vt:lpstr>Datasets and DataFrame Optimizations Using Catalyst</vt:lpstr>
      <vt:lpstr>From RDD to Dataset: What is RDD?</vt:lpstr>
      <vt:lpstr>From RDD to Dataset: What is RDD?</vt:lpstr>
      <vt:lpstr>From RDD to Dataset: What is Dataset?</vt:lpstr>
      <vt:lpstr>Structured APIs in Spark</vt:lpstr>
      <vt:lpstr>DataFrame = Dataset[Row]</vt:lpstr>
      <vt:lpstr>Logical query plan</vt:lpstr>
      <vt:lpstr>Structured computation</vt:lpstr>
      <vt:lpstr>Catalyst Expressions</vt:lpstr>
      <vt:lpstr>Predicate pushdown</vt:lpstr>
      <vt:lpstr>Spark Structured Data Model</vt:lpstr>
      <vt:lpstr>Tungsten’s compact row encoding</vt:lpstr>
      <vt:lpstr>Tungsten’s compact encoding types</vt:lpstr>
      <vt:lpstr>Space efficiency</vt:lpstr>
      <vt:lpstr>Serialization performance</vt:lpstr>
      <vt:lpstr>Whole-stage codegen: Spark as a Compiler</vt:lpstr>
      <vt:lpstr>Generated code operates directly on compact encoding</vt:lpstr>
      <vt:lpstr>TPC-DS benchmark results</vt:lpstr>
      <vt:lpstr>Demo</vt:lpstr>
      <vt:lpstr>PowerPoint Presentation</vt:lpstr>
      <vt:lpstr>PowerPoint Presentation</vt:lpstr>
      <vt:lpstr>PowerPoint Presentation</vt:lpstr>
      <vt:lpstr>PowerPoint Presentation</vt:lpstr>
      <vt:lpstr>PowerPoint Presentation</vt:lpstr>
      <vt:lpstr>PowerPoint Presentation</vt:lpstr>
      <vt:lpstr>Hands-on lab</vt:lpstr>
      <vt:lpstr>PowerPoint Presentation</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 SQL</dc:title>
  <dc:creator>Ali-Kazim Zaidi</dc:creator>
  <cp:lastModifiedBy>Ali-Kazim Zaidi</cp:lastModifiedBy>
  <cp:revision>6</cp:revision>
  <dcterms:created xsi:type="dcterms:W3CDTF">2017-01-20T16:55:37Z</dcterms:created>
  <dcterms:modified xsi:type="dcterms:W3CDTF">2017-01-23T19:35:45Z</dcterms:modified>
</cp:coreProperties>
</file>